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4"/>
    <p:sldMasterId id="2147483750" r:id="rId5"/>
  </p:sldMasterIdLst>
  <p:notesMasterIdLst>
    <p:notesMasterId r:id="rId32"/>
  </p:notesMasterIdLst>
  <p:sldIdLst>
    <p:sldId id="256" r:id="rId6"/>
    <p:sldId id="285" r:id="rId7"/>
    <p:sldId id="267" r:id="rId8"/>
    <p:sldId id="257" r:id="rId9"/>
    <p:sldId id="270" r:id="rId10"/>
    <p:sldId id="260" r:id="rId11"/>
    <p:sldId id="287" r:id="rId12"/>
    <p:sldId id="288" r:id="rId13"/>
    <p:sldId id="289" r:id="rId14"/>
    <p:sldId id="290" r:id="rId15"/>
    <p:sldId id="286" r:id="rId16"/>
    <p:sldId id="291" r:id="rId17"/>
    <p:sldId id="268" r:id="rId18"/>
    <p:sldId id="262" r:id="rId19"/>
    <p:sldId id="275" r:id="rId20"/>
    <p:sldId id="271" r:id="rId21"/>
    <p:sldId id="273" r:id="rId22"/>
    <p:sldId id="274" r:id="rId23"/>
    <p:sldId id="280" r:id="rId24"/>
    <p:sldId id="278" r:id="rId25"/>
    <p:sldId id="281" r:id="rId26"/>
    <p:sldId id="292" r:id="rId27"/>
    <p:sldId id="263" r:id="rId28"/>
    <p:sldId id="282" r:id="rId29"/>
    <p:sldId id="283" r:id="rId30"/>
    <p:sldId id="29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83C6"/>
    <a:srgbClr val="1CADE4"/>
    <a:srgbClr val="007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6B22FC-65D3-4935-9307-157ED7439BEF}" v="112" dt="2019-12-04T01:26:19.374"/>
    <p1510:client id="{203EE7F3-0592-FFD1-DF37-CE2DE52CD184}" v="434" dt="2019-12-04T16:17:29.303"/>
    <p1510:client id="{2AD2A875-B40D-4E60-845D-B7A70D43C790}" v="3252" dt="2019-12-03T19:02:31.337"/>
    <p1510:client id="{310C121D-FFAE-E32A-71C2-FA082DD2B557}" v="856" dt="2019-12-04T04:08:21.155"/>
    <p1510:client id="{6F73F39E-3495-4B70-B85F-297440F94869}" v="916" dt="2019-12-04T16:16:01.485"/>
    <p1510:client id="{9A391F8C-EEFE-1ED4-DA92-2AA9E23CC230}" v="724" dt="2019-12-04T16:26:55.587"/>
    <p1510:client id="{9BC2CA13-90B3-24D9-68C9-B2D32809969C}" v="7394" dt="2019-12-04T15:59:59.086"/>
    <p1510:client id="{CB6393F8-BDD1-B9AA-6299-DD66769C4DDE}" v="1220" dt="2019-12-04T17:06:37.373"/>
    <p1510:client id="{E37CDE88-5AAE-B3B2-1D79-93562F16B496}" v="988" dt="2019-12-03T18:57:02.990"/>
    <p1510:client id="{FFCDA359-9D47-467F-A930-27F66B1CC022}" v="5100" dt="2019-12-04T04:51:57.5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B2D887-436A-46A5-8D7E-97955EA35A70}" type="datetimeFigureOut">
              <a:rPr lang="en-US" smtClean="0"/>
              <a:t>12/4/2019</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81414-2EE4-48F2-BB50-47BF3EB70D01}" type="slidenum">
              <a:rPr lang="en-US" smtClean="0"/>
              <a:t>‹#›</a:t>
            </a:fld>
            <a:endParaRPr lang="en-US"/>
          </a:p>
        </p:txBody>
      </p:sp>
    </p:spTree>
    <p:extLst>
      <p:ext uri="{BB962C8B-B14F-4D97-AF65-F5344CB8AC3E}">
        <p14:creationId xmlns:p14="http://schemas.microsoft.com/office/powerpoint/2010/main" val="2218477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oberlo.com/ecommerce-wiki/black-friday"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www.cnbc.com/2019/12/02/cyber-monday-shoppers-on-track-to-hit-a-record-9point4-billion-adobe-says.html" TargetMode="External"/><Relationship Id="rId5" Type="http://schemas.openxmlformats.org/officeDocument/2006/relationships/hyperlink" Target="https://www.adobe.com/experience-cloud/digital-insights/holiday-shopping-report.html" TargetMode="External"/><Relationship Id="rId4" Type="http://schemas.openxmlformats.org/officeDocument/2006/relationships/hyperlink" Target="https://www.bloomberg.com/news/articles/2019-11-30/online-sales-break-black-friday-record-as-clicks-beat-queu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Jiaqi</a:t>
            </a:r>
          </a:p>
        </p:txBody>
      </p:sp>
      <p:sp>
        <p:nvSpPr>
          <p:cNvPr id="4" name="灯片编号占位符 3"/>
          <p:cNvSpPr>
            <a:spLocks noGrp="1"/>
          </p:cNvSpPr>
          <p:nvPr>
            <p:ph type="sldNum" sz="quarter" idx="5"/>
          </p:nvPr>
        </p:nvSpPr>
        <p:spPr/>
        <p:txBody>
          <a:bodyPr/>
          <a:lstStyle/>
          <a:p>
            <a:fld id="{47A81414-2EE4-48F2-BB50-47BF3EB70D01}" type="slidenum">
              <a:rPr lang="en-US" smtClean="0"/>
              <a:t>2</a:t>
            </a:fld>
            <a:endParaRPr lang="en-US"/>
          </a:p>
        </p:txBody>
      </p:sp>
    </p:spTree>
    <p:extLst>
      <p:ext uri="{BB962C8B-B14F-4D97-AF65-F5344CB8AC3E}">
        <p14:creationId xmlns:p14="http://schemas.microsoft.com/office/powerpoint/2010/main" val="3279751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did you learn about the data by using your visualizations? How did you answer your questions? How well does your visualization work, and how could you further improve it?</a:t>
            </a:r>
          </a:p>
          <a:p>
            <a:endParaRPr lang="en-US"/>
          </a:p>
        </p:txBody>
      </p:sp>
      <p:sp>
        <p:nvSpPr>
          <p:cNvPr id="4" name="Slide Number Placeholder 3"/>
          <p:cNvSpPr>
            <a:spLocks noGrp="1"/>
          </p:cNvSpPr>
          <p:nvPr>
            <p:ph type="sldNum" sz="quarter" idx="5"/>
          </p:nvPr>
        </p:nvSpPr>
        <p:spPr/>
        <p:txBody>
          <a:bodyPr/>
          <a:lstStyle/>
          <a:p>
            <a:fld id="{47A81414-2EE4-48F2-BB50-47BF3EB70D01}" type="slidenum">
              <a:rPr lang="en-US" smtClean="0"/>
              <a:t>24</a:t>
            </a:fld>
            <a:endParaRPr lang="en-US"/>
          </a:p>
        </p:txBody>
      </p:sp>
    </p:spTree>
    <p:extLst>
      <p:ext uri="{BB962C8B-B14F-4D97-AF65-F5344CB8AC3E}">
        <p14:creationId xmlns:p14="http://schemas.microsoft.com/office/powerpoint/2010/main" val="3256902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hlinkClick r:id="rId3"/>
              </a:rPr>
              <a:t>https://www.oberlo.com/ecommerce-wiki/black-Friday</a:t>
            </a:r>
            <a:endParaRPr lang="en-US"/>
          </a:p>
          <a:p>
            <a:r>
              <a:rPr lang="en-US">
                <a:hlinkClick r:id="rId4"/>
              </a:rPr>
              <a:t>https://www.bloomberg.com/news/articles/2019-11-30/online-sales-break-black-friday-record-as-clicks-beat-queues</a:t>
            </a:r>
            <a:endParaRPr lang="en-US"/>
          </a:p>
          <a:p>
            <a:r>
              <a:rPr lang="en-US">
                <a:hlinkClick r:id="rId4"/>
              </a:rPr>
              <a:t>https://www.bloomberg.com/news/articles/2019-11-30/online-sales-break-black-friday-record-as-clicks-beat-queues</a:t>
            </a:r>
            <a:endParaRPr lang="en-US"/>
          </a:p>
          <a:p>
            <a:r>
              <a:rPr lang="en-US">
                <a:hlinkClick r:id="rId5"/>
              </a:rPr>
              <a:t>https://www.adobe.com/experience-cloud/digital-insights/holiday-shopping-report.html</a:t>
            </a:r>
            <a:endParaRPr lang="en-US"/>
          </a:p>
          <a:p>
            <a:r>
              <a:rPr lang="en-US">
                <a:hlinkClick r:id="rId6"/>
              </a:rPr>
              <a:t>https://www.cnbc.com/2019/12/02/cyber-monday-shoppers-on-track-to-hit-a-record-9point4-billion-adobe-says.html</a:t>
            </a:r>
          </a:p>
          <a:p>
            <a:r>
              <a:rPr lang="en-US"/>
              <a:t>Jiaqi</a:t>
            </a:r>
          </a:p>
        </p:txBody>
      </p:sp>
      <p:sp>
        <p:nvSpPr>
          <p:cNvPr id="4" name="灯片编号占位符 3"/>
          <p:cNvSpPr>
            <a:spLocks noGrp="1"/>
          </p:cNvSpPr>
          <p:nvPr>
            <p:ph type="sldNum" sz="quarter" idx="5"/>
          </p:nvPr>
        </p:nvSpPr>
        <p:spPr/>
        <p:txBody>
          <a:bodyPr/>
          <a:lstStyle/>
          <a:p>
            <a:fld id="{47A81414-2EE4-48F2-BB50-47BF3EB70D01}" type="slidenum">
              <a:rPr lang="en-US" smtClean="0"/>
              <a:t>3</a:t>
            </a:fld>
            <a:endParaRPr lang="en-US"/>
          </a:p>
        </p:txBody>
      </p:sp>
    </p:spTree>
    <p:extLst>
      <p:ext uri="{BB962C8B-B14F-4D97-AF65-F5344CB8AC3E}">
        <p14:creationId xmlns:p14="http://schemas.microsoft.com/office/powerpoint/2010/main" val="3515391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Jiaqi</a:t>
            </a:r>
          </a:p>
        </p:txBody>
      </p:sp>
      <p:sp>
        <p:nvSpPr>
          <p:cNvPr id="4" name="灯片编号占位符 3"/>
          <p:cNvSpPr>
            <a:spLocks noGrp="1"/>
          </p:cNvSpPr>
          <p:nvPr>
            <p:ph type="sldNum" sz="quarter" idx="5"/>
          </p:nvPr>
        </p:nvSpPr>
        <p:spPr/>
        <p:txBody>
          <a:bodyPr/>
          <a:lstStyle/>
          <a:p>
            <a:fld id="{47A81414-2EE4-48F2-BB50-47BF3EB70D01}" type="slidenum">
              <a:rPr lang="en-US" smtClean="0"/>
              <a:t>5</a:t>
            </a:fld>
            <a:endParaRPr lang="en-US"/>
          </a:p>
        </p:txBody>
      </p:sp>
    </p:spTree>
    <p:extLst>
      <p:ext uri="{BB962C8B-B14F-4D97-AF65-F5344CB8AC3E}">
        <p14:creationId xmlns:p14="http://schemas.microsoft.com/office/powerpoint/2010/main" val="165530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Jiaqi</a:t>
            </a:r>
          </a:p>
        </p:txBody>
      </p:sp>
      <p:sp>
        <p:nvSpPr>
          <p:cNvPr id="4" name="灯片编号占位符 3"/>
          <p:cNvSpPr>
            <a:spLocks noGrp="1"/>
          </p:cNvSpPr>
          <p:nvPr>
            <p:ph type="sldNum" sz="quarter" idx="5"/>
          </p:nvPr>
        </p:nvSpPr>
        <p:spPr/>
        <p:txBody>
          <a:bodyPr/>
          <a:lstStyle/>
          <a:p>
            <a:fld id="{47A81414-2EE4-48F2-BB50-47BF3EB70D01}" type="slidenum">
              <a:rPr lang="en-US" smtClean="0"/>
              <a:t>6</a:t>
            </a:fld>
            <a:endParaRPr lang="en-US"/>
          </a:p>
        </p:txBody>
      </p:sp>
    </p:spTree>
    <p:extLst>
      <p:ext uri="{BB962C8B-B14F-4D97-AF65-F5344CB8AC3E}">
        <p14:creationId xmlns:p14="http://schemas.microsoft.com/office/powerpoint/2010/main" val="3845871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Jiaqi</a:t>
            </a:r>
          </a:p>
        </p:txBody>
      </p:sp>
      <p:sp>
        <p:nvSpPr>
          <p:cNvPr id="4" name="灯片编号占位符 3"/>
          <p:cNvSpPr>
            <a:spLocks noGrp="1"/>
          </p:cNvSpPr>
          <p:nvPr>
            <p:ph type="sldNum" sz="quarter" idx="5"/>
          </p:nvPr>
        </p:nvSpPr>
        <p:spPr/>
        <p:txBody>
          <a:bodyPr/>
          <a:lstStyle/>
          <a:p>
            <a:fld id="{47A81414-2EE4-48F2-BB50-47BF3EB70D01}" type="slidenum">
              <a:rPr lang="en-US" smtClean="0"/>
              <a:t>11</a:t>
            </a:fld>
            <a:endParaRPr lang="en-US"/>
          </a:p>
        </p:txBody>
      </p:sp>
    </p:spTree>
    <p:extLst>
      <p:ext uri="{BB962C8B-B14F-4D97-AF65-F5344CB8AC3E}">
        <p14:creationId xmlns:p14="http://schemas.microsoft.com/office/powerpoint/2010/main" val="2874956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7A81414-2EE4-48F2-BB50-47BF3EB70D01}" type="slidenum">
              <a:rPr lang="en-US" smtClean="0"/>
              <a:t>14</a:t>
            </a:fld>
            <a:endParaRPr lang="en-US"/>
          </a:p>
        </p:txBody>
      </p:sp>
    </p:spTree>
    <p:extLst>
      <p:ext uri="{BB962C8B-B14F-4D97-AF65-F5344CB8AC3E}">
        <p14:creationId xmlns:p14="http://schemas.microsoft.com/office/powerpoint/2010/main" val="659577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are the different visualizations you considered? </a:t>
            </a:r>
          </a:p>
          <a:p>
            <a:r>
              <a:rPr lang="en-US"/>
              <a:t>Justify the design decisions you made using the perceptual and design principles you learned in the course. Did you deviate from your proposal?</a:t>
            </a:r>
            <a:endParaRPr lang="en-US">
              <a:cs typeface="Calibri"/>
            </a:endParaRPr>
          </a:p>
        </p:txBody>
      </p:sp>
      <p:sp>
        <p:nvSpPr>
          <p:cNvPr id="4" name="Slide Number Placeholder 3"/>
          <p:cNvSpPr>
            <a:spLocks noGrp="1"/>
          </p:cNvSpPr>
          <p:nvPr>
            <p:ph type="sldNum" sz="quarter" idx="5"/>
          </p:nvPr>
        </p:nvSpPr>
        <p:spPr/>
        <p:txBody>
          <a:bodyPr/>
          <a:lstStyle/>
          <a:p>
            <a:fld id="{47A81414-2EE4-48F2-BB50-47BF3EB70D01}" type="slidenum">
              <a:rPr lang="en-US" smtClean="0"/>
              <a:t>15</a:t>
            </a:fld>
            <a:endParaRPr lang="en-US"/>
          </a:p>
        </p:txBody>
      </p:sp>
    </p:spTree>
    <p:extLst>
      <p:ext uri="{BB962C8B-B14F-4D97-AF65-F5344CB8AC3E}">
        <p14:creationId xmlns:p14="http://schemas.microsoft.com/office/powerpoint/2010/main" val="1226719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are the different visualizations you considered? </a:t>
            </a:r>
          </a:p>
          <a:p>
            <a:r>
              <a:rPr lang="en-US"/>
              <a:t>Justify the design decisions you made using the perceptual and design principles you learned in the course. Did you deviate from your proposal?</a:t>
            </a:r>
            <a:endParaRPr lang="en-US">
              <a:cs typeface="Calibri"/>
            </a:endParaRPr>
          </a:p>
        </p:txBody>
      </p:sp>
      <p:sp>
        <p:nvSpPr>
          <p:cNvPr id="4" name="Slide Number Placeholder 3"/>
          <p:cNvSpPr>
            <a:spLocks noGrp="1"/>
          </p:cNvSpPr>
          <p:nvPr>
            <p:ph type="sldNum" sz="quarter" idx="5"/>
          </p:nvPr>
        </p:nvSpPr>
        <p:spPr/>
        <p:txBody>
          <a:bodyPr/>
          <a:lstStyle/>
          <a:p>
            <a:fld id="{47A81414-2EE4-48F2-BB50-47BF3EB70D01}" type="slidenum">
              <a:rPr lang="en-US" smtClean="0"/>
              <a:t>19</a:t>
            </a:fld>
            <a:endParaRPr lang="en-US"/>
          </a:p>
        </p:txBody>
      </p:sp>
    </p:spTree>
    <p:extLst>
      <p:ext uri="{BB962C8B-B14F-4D97-AF65-F5344CB8AC3E}">
        <p14:creationId xmlns:p14="http://schemas.microsoft.com/office/powerpoint/2010/main" val="553737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Describe the intent and functionality of the interactive visualizations you implemented. Provide clear and well-referenced images showing the key design and interaction elements.</a:t>
            </a:r>
          </a:p>
          <a:p>
            <a:endParaRPr lang="en-US"/>
          </a:p>
        </p:txBody>
      </p:sp>
      <p:sp>
        <p:nvSpPr>
          <p:cNvPr id="4" name="Slide Number Placeholder 3"/>
          <p:cNvSpPr>
            <a:spLocks noGrp="1"/>
          </p:cNvSpPr>
          <p:nvPr>
            <p:ph type="sldNum" sz="quarter" idx="5"/>
          </p:nvPr>
        </p:nvSpPr>
        <p:spPr/>
        <p:txBody>
          <a:bodyPr/>
          <a:lstStyle/>
          <a:p>
            <a:fld id="{47A81414-2EE4-48F2-BB50-47BF3EB70D01}" type="slidenum">
              <a:rPr lang="en-US" smtClean="0"/>
              <a:t>23</a:t>
            </a:fld>
            <a:endParaRPr lang="en-US"/>
          </a:p>
        </p:txBody>
      </p:sp>
    </p:spTree>
    <p:extLst>
      <p:ext uri="{BB962C8B-B14F-4D97-AF65-F5344CB8AC3E}">
        <p14:creationId xmlns:p14="http://schemas.microsoft.com/office/powerpoint/2010/main" val="264207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55697CC8-C649-4C20-AEB8-353C2234B326}"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5ECAC-AE37-42B7-B6BC-6C8E736574D0}" type="slidenum">
              <a:rPr lang="en-US" smtClean="0"/>
              <a:t>‹#›</a:t>
            </a:fld>
            <a:endParaRPr lang="en-US"/>
          </a:p>
        </p:txBody>
      </p:sp>
    </p:spTree>
    <p:extLst>
      <p:ext uri="{BB962C8B-B14F-4D97-AF65-F5344CB8AC3E}">
        <p14:creationId xmlns:p14="http://schemas.microsoft.com/office/powerpoint/2010/main" val="2991353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55697CC8-C649-4C20-AEB8-353C2234B326}"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5ECAC-AE37-42B7-B6BC-6C8E736574D0}" type="slidenum">
              <a:rPr lang="en-US" smtClean="0"/>
              <a:t>‹#›</a:t>
            </a:fld>
            <a:endParaRPr lang="en-US"/>
          </a:p>
        </p:txBody>
      </p:sp>
    </p:spTree>
    <p:extLst>
      <p:ext uri="{BB962C8B-B14F-4D97-AF65-F5344CB8AC3E}">
        <p14:creationId xmlns:p14="http://schemas.microsoft.com/office/powerpoint/2010/main" val="3034902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55697CC8-C649-4C20-AEB8-353C2234B326}"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5ECAC-AE37-42B7-B6BC-6C8E736574D0}" type="slidenum">
              <a:rPr lang="en-US" smtClean="0"/>
              <a:t>‹#›</a:t>
            </a:fld>
            <a:endParaRPr lang="en-US"/>
          </a:p>
        </p:txBody>
      </p:sp>
    </p:spTree>
    <p:extLst>
      <p:ext uri="{BB962C8B-B14F-4D97-AF65-F5344CB8AC3E}">
        <p14:creationId xmlns:p14="http://schemas.microsoft.com/office/powerpoint/2010/main" val="611128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55697CC8-C649-4C20-AEB8-353C2234B326}"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5ECAC-AE37-42B7-B6BC-6C8E736574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840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55697CC8-C649-4C20-AEB8-353C2234B326}"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5ECAC-AE37-42B7-B6BC-6C8E736574D0}" type="slidenum">
              <a:rPr lang="en-US" smtClean="0"/>
              <a:t>‹#›</a:t>
            </a:fld>
            <a:endParaRPr lang="en-US"/>
          </a:p>
        </p:txBody>
      </p:sp>
    </p:spTree>
    <p:extLst>
      <p:ext uri="{BB962C8B-B14F-4D97-AF65-F5344CB8AC3E}">
        <p14:creationId xmlns:p14="http://schemas.microsoft.com/office/powerpoint/2010/main" val="2217425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5697CC8-C649-4C20-AEB8-353C2234B326}"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5ECAC-AE37-42B7-B6BC-6C8E736574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281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1097280" y="1845734"/>
            <a:ext cx="4937760" cy="402335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6217920" y="1845735"/>
            <a:ext cx="49377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Date Placeholder 4"/>
          <p:cNvSpPr>
            <a:spLocks noGrp="1"/>
          </p:cNvSpPr>
          <p:nvPr>
            <p:ph type="dt" sz="half" idx="10"/>
          </p:nvPr>
        </p:nvSpPr>
        <p:spPr/>
        <p:txBody>
          <a:bodyPr/>
          <a:lstStyle/>
          <a:p>
            <a:fld id="{55697CC8-C649-4C20-AEB8-353C2234B326}"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65ECAC-AE37-42B7-B6BC-6C8E736574D0}" type="slidenum">
              <a:rPr lang="en-US" smtClean="0"/>
              <a:t>‹#›</a:t>
            </a:fld>
            <a:endParaRPr lang="en-US"/>
          </a:p>
        </p:txBody>
      </p:sp>
    </p:spTree>
    <p:extLst>
      <p:ext uri="{BB962C8B-B14F-4D97-AF65-F5344CB8AC3E}">
        <p14:creationId xmlns:p14="http://schemas.microsoft.com/office/powerpoint/2010/main" val="2948266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97280" y="2582335"/>
            <a:ext cx="4937760" cy="32867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920" y="2582334"/>
            <a:ext cx="4937760" cy="32867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55697CC8-C649-4C20-AEB8-353C2234B326}" type="datetimeFigureOut">
              <a:rPr lang="en-US" smtClean="0"/>
              <a:t>12/4/2019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65ECAC-AE37-42B7-B6BC-6C8E736574D0}" type="slidenum">
              <a:rPr lang="en-US" smtClean="0"/>
              <a:t>‹#›</a:t>
            </a:fld>
            <a:endParaRPr lang="en-US"/>
          </a:p>
        </p:txBody>
      </p:sp>
    </p:spTree>
    <p:extLst>
      <p:ext uri="{BB962C8B-B14F-4D97-AF65-F5344CB8AC3E}">
        <p14:creationId xmlns:p14="http://schemas.microsoft.com/office/powerpoint/2010/main" val="2502432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55697CC8-C649-4C20-AEB8-353C2234B326}" type="datetimeFigureOut">
              <a:rPr lang="en-US" smtClean="0"/>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65ECAC-AE37-42B7-B6BC-6C8E736574D0}" type="slidenum">
              <a:rPr lang="en-US" smtClean="0"/>
              <a:t>‹#›</a:t>
            </a:fld>
            <a:endParaRPr lang="en-US"/>
          </a:p>
        </p:txBody>
      </p:sp>
    </p:spTree>
    <p:extLst>
      <p:ext uri="{BB962C8B-B14F-4D97-AF65-F5344CB8AC3E}">
        <p14:creationId xmlns:p14="http://schemas.microsoft.com/office/powerpoint/2010/main" val="33936370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5697CC8-C649-4C20-AEB8-353C2234B326}" type="datetimeFigureOut">
              <a:rPr lang="en-US" smtClean="0"/>
              <a:t>12/4/2019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365ECAC-AE37-42B7-B6BC-6C8E736574D0}" type="slidenum">
              <a:rPr lang="en-US" smtClean="0"/>
              <a:t>‹#›</a:t>
            </a:fld>
            <a:endParaRPr lang="en-US"/>
          </a:p>
        </p:txBody>
      </p:sp>
    </p:spTree>
    <p:extLst>
      <p:ext uri="{BB962C8B-B14F-4D97-AF65-F5344CB8AC3E}">
        <p14:creationId xmlns:p14="http://schemas.microsoft.com/office/powerpoint/2010/main" val="3708578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a:p>
        </p:txBody>
      </p:sp>
      <p:sp>
        <p:nvSpPr>
          <p:cNvPr id="3" name="Content Placeholder 2"/>
          <p:cNvSpPr>
            <a:spLocks noGrp="1"/>
          </p:cNvSpPr>
          <p:nvPr>
            <p:ph idx="1"/>
          </p:nvPr>
        </p:nvSpPr>
        <p:spPr>
          <a:xfrm>
            <a:off x="4800600" y="731520"/>
            <a:ext cx="649224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5697CC8-C649-4C20-AEB8-353C2234B326}" type="datetimeFigureOut">
              <a:rPr lang="en-US" smtClean="0"/>
              <a:t>12/4/2019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365ECAC-AE37-42B7-B6BC-6C8E736574D0}" type="slidenum">
              <a:rPr lang="en-US" smtClean="0"/>
              <a:t>‹#›</a:t>
            </a:fld>
            <a:endParaRPr lang="en-US"/>
          </a:p>
        </p:txBody>
      </p:sp>
    </p:spTree>
    <p:extLst>
      <p:ext uri="{BB962C8B-B14F-4D97-AF65-F5344CB8AC3E}">
        <p14:creationId xmlns:p14="http://schemas.microsoft.com/office/powerpoint/2010/main" val="2871258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55697CC8-C649-4C20-AEB8-353C2234B326}"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5ECAC-AE37-42B7-B6BC-6C8E736574D0}" type="slidenum">
              <a:rPr lang="en-US" smtClean="0"/>
              <a:t>‹#›</a:t>
            </a:fld>
            <a:endParaRPr lang="en-US"/>
          </a:p>
        </p:txBody>
      </p:sp>
    </p:spTree>
    <p:extLst>
      <p:ext uri="{BB962C8B-B14F-4D97-AF65-F5344CB8AC3E}">
        <p14:creationId xmlns:p14="http://schemas.microsoft.com/office/powerpoint/2010/main" val="30159903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5697CC8-C649-4C20-AEB8-353C2234B326}"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65ECAC-AE37-42B7-B6BC-6C8E736574D0}" type="slidenum">
              <a:rPr lang="en-US" smtClean="0"/>
              <a:t>‹#›</a:t>
            </a:fld>
            <a:endParaRPr lang="en-US"/>
          </a:p>
        </p:txBody>
      </p:sp>
    </p:spTree>
    <p:extLst>
      <p:ext uri="{BB962C8B-B14F-4D97-AF65-F5344CB8AC3E}">
        <p14:creationId xmlns:p14="http://schemas.microsoft.com/office/powerpoint/2010/main" val="6298302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55697CC8-C649-4C20-AEB8-353C2234B326}"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5ECAC-AE37-42B7-B6BC-6C8E736574D0}" type="slidenum">
              <a:rPr lang="en-US" smtClean="0"/>
              <a:t>‹#›</a:t>
            </a:fld>
            <a:endParaRPr lang="en-US"/>
          </a:p>
        </p:txBody>
      </p:sp>
    </p:spTree>
    <p:extLst>
      <p:ext uri="{BB962C8B-B14F-4D97-AF65-F5344CB8AC3E}">
        <p14:creationId xmlns:p14="http://schemas.microsoft.com/office/powerpoint/2010/main" val="27851874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55697CC8-C649-4C20-AEB8-353C2234B326}"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5ECAC-AE37-42B7-B6BC-6C8E736574D0}" type="slidenum">
              <a:rPr lang="en-US" smtClean="0"/>
              <a:t>‹#›</a:t>
            </a:fld>
            <a:endParaRPr lang="en-US"/>
          </a:p>
        </p:txBody>
      </p:sp>
    </p:spTree>
    <p:extLst>
      <p:ext uri="{BB962C8B-B14F-4D97-AF65-F5344CB8AC3E}">
        <p14:creationId xmlns:p14="http://schemas.microsoft.com/office/powerpoint/2010/main" val="4230442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5697CC8-C649-4C20-AEB8-353C2234B326}"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5ECAC-AE37-42B7-B6BC-6C8E736574D0}" type="slidenum">
              <a:rPr lang="en-US" smtClean="0"/>
              <a:t>‹#›</a:t>
            </a:fld>
            <a:endParaRPr lang="en-US"/>
          </a:p>
        </p:txBody>
      </p:sp>
    </p:spTree>
    <p:extLst>
      <p:ext uri="{BB962C8B-B14F-4D97-AF65-F5344CB8AC3E}">
        <p14:creationId xmlns:p14="http://schemas.microsoft.com/office/powerpoint/2010/main" val="822042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845127"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6172200"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Date Placeholder 4"/>
          <p:cNvSpPr>
            <a:spLocks noGrp="1"/>
          </p:cNvSpPr>
          <p:nvPr>
            <p:ph type="dt" sz="half" idx="10"/>
          </p:nvPr>
        </p:nvSpPr>
        <p:spPr/>
        <p:txBody>
          <a:bodyPr/>
          <a:lstStyle/>
          <a:p>
            <a:fld id="{55697CC8-C649-4C20-AEB8-353C2234B326}"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65ECAC-AE37-42B7-B6BC-6C8E736574D0}" type="slidenum">
              <a:rPr lang="en-US" smtClean="0"/>
              <a:t>‹#›</a:t>
            </a:fld>
            <a:endParaRPr lang="en-US"/>
          </a:p>
        </p:txBody>
      </p:sp>
    </p:spTree>
    <p:extLst>
      <p:ext uri="{BB962C8B-B14F-4D97-AF65-F5344CB8AC3E}">
        <p14:creationId xmlns:p14="http://schemas.microsoft.com/office/powerpoint/2010/main" val="971957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55697CC8-C649-4C20-AEB8-353C2234B326}" type="datetimeFigureOut">
              <a:rPr lang="en-US" smtClean="0"/>
              <a:t>12/4/2019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65ECAC-AE37-42B7-B6BC-6C8E736574D0}"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59592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5697CC8-C649-4C20-AEB8-353C2234B326}" type="datetimeFigureOut">
              <a:rPr lang="en-US" smtClean="0"/>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65ECAC-AE37-42B7-B6BC-6C8E736574D0}"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360827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697CC8-C649-4C20-AEB8-353C2234B326}" type="datetimeFigureOut">
              <a:rPr lang="en-US" smtClean="0"/>
              <a:t>12/4/2019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65ECAC-AE37-42B7-B6BC-6C8E736574D0}" type="slidenum">
              <a:rPr lang="en-US" smtClean="0"/>
              <a:t>‹#›</a:t>
            </a:fld>
            <a:endParaRPr lang="en-US"/>
          </a:p>
        </p:txBody>
      </p:sp>
    </p:spTree>
    <p:extLst>
      <p:ext uri="{BB962C8B-B14F-4D97-AF65-F5344CB8AC3E}">
        <p14:creationId xmlns:p14="http://schemas.microsoft.com/office/powerpoint/2010/main" val="764938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5697CC8-C649-4C20-AEB8-353C2234B326}"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65ECAC-AE37-42B7-B6BC-6C8E736574D0}" type="slidenum">
              <a:rPr lang="en-US" smtClean="0"/>
              <a:t>‹#›</a:t>
            </a:fld>
            <a:endParaRPr lang="en-US"/>
          </a:p>
        </p:txBody>
      </p:sp>
    </p:spTree>
    <p:extLst>
      <p:ext uri="{BB962C8B-B14F-4D97-AF65-F5344CB8AC3E}">
        <p14:creationId xmlns:p14="http://schemas.microsoft.com/office/powerpoint/2010/main" val="3832418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5697CC8-C649-4C20-AEB8-353C2234B326}"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65ECAC-AE37-42B7-B6BC-6C8E736574D0}" type="slidenum">
              <a:rPr lang="en-US" smtClean="0"/>
              <a:t>‹#›</a:t>
            </a:fld>
            <a:endParaRPr lang="en-US"/>
          </a:p>
        </p:txBody>
      </p:sp>
    </p:spTree>
    <p:extLst>
      <p:ext uri="{BB962C8B-B14F-4D97-AF65-F5344CB8AC3E}">
        <p14:creationId xmlns:p14="http://schemas.microsoft.com/office/powerpoint/2010/main" val="300554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55697CC8-C649-4C20-AEB8-353C2234B326}" type="datetimeFigureOut">
              <a:rPr lang="en-US" smtClean="0"/>
              <a:t>12/4/2019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8365ECAC-AE37-42B7-B6BC-6C8E736574D0}" type="slidenum">
              <a:rPr lang="en-US" smtClean="0"/>
              <a:t>‹#›</a:t>
            </a:fld>
            <a:endParaRPr lang="en-US"/>
          </a:p>
        </p:txBody>
      </p:sp>
    </p:spTree>
    <p:extLst>
      <p:ext uri="{BB962C8B-B14F-4D97-AF65-F5344CB8AC3E}">
        <p14:creationId xmlns:p14="http://schemas.microsoft.com/office/powerpoint/2010/main" val="54734808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5697CC8-C649-4C20-AEB8-353C2234B326}" type="datetimeFigureOut">
              <a:rPr lang="en-US" smtClean="0"/>
              <a:t>12/4/2019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365ECAC-AE37-42B7-B6BC-6C8E736574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88217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12"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0.png"/><Relationship Id="rId11" Type="http://schemas.openxmlformats.org/officeDocument/2006/relationships/image" Target="../media/image34.png"/><Relationship Id="rId5" Type="http://schemas.openxmlformats.org/officeDocument/2006/relationships/hyperlink" Target="https://rtweet.info/" TargetMode="External"/><Relationship Id="rId10" Type="http://schemas.openxmlformats.org/officeDocument/2006/relationships/image" Target="../media/image24.png"/><Relationship Id="rId4" Type="http://schemas.openxmlformats.org/officeDocument/2006/relationships/image" Target="../media/image2.jpe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hyperlink" Target="https://textblob.readthedocs.io/en/dev/index.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6.svg"/><Relationship Id="rId11" Type="http://schemas.openxmlformats.org/officeDocument/2006/relationships/image" Target="../media/image2.jpeg"/><Relationship Id="rId5" Type="http://schemas.openxmlformats.org/officeDocument/2006/relationships/image" Target="../media/image5.png"/><Relationship Id="rId10" Type="http://schemas.openxmlformats.org/officeDocument/2006/relationships/image" Target="../media/image1.png"/><Relationship Id="rId4" Type="http://schemas.openxmlformats.org/officeDocument/2006/relationships/image" Target="../media/image4.emf"/><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hyperlink" Target="https://www.adobe.com/experience-cloud/digital-insights/holiday-shopping-report.html" TargetMode="External"/><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files.tableaujunkie.com/twittersearch/twitterwebconnect.html" TargetMode="External"/><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2.jpe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BFE380-100D-4229-9082-AD69F412BFA6}"/>
              </a:ext>
            </a:extLst>
          </p:cNvPr>
          <p:cNvSpPr>
            <a:spLocks noGrp="1"/>
          </p:cNvSpPr>
          <p:nvPr>
            <p:ph type="ctrTitle"/>
          </p:nvPr>
        </p:nvSpPr>
        <p:spPr/>
        <p:txBody>
          <a:bodyPr/>
          <a:lstStyle/>
          <a:p>
            <a:pPr algn="ctr"/>
            <a:r>
              <a:rPr lang="en-US" sz="4400"/>
              <a:t>Walmart - #</a:t>
            </a:r>
            <a:r>
              <a:rPr lang="en-US" sz="4400" err="1"/>
              <a:t>BlackFriday</a:t>
            </a:r>
            <a:r>
              <a:rPr lang="en-US" sz="4400"/>
              <a:t> &amp; #</a:t>
            </a:r>
            <a:r>
              <a:rPr lang="en-US" sz="4400" err="1"/>
              <a:t>CyberMonday</a:t>
            </a:r>
            <a:r>
              <a:rPr lang="en-US" sz="4400"/>
              <a:t> Twitter Analytics</a:t>
            </a:r>
          </a:p>
        </p:txBody>
      </p:sp>
      <p:sp>
        <p:nvSpPr>
          <p:cNvPr id="3" name="副标题 2">
            <a:extLst>
              <a:ext uri="{FF2B5EF4-FFF2-40B4-BE49-F238E27FC236}">
                <a16:creationId xmlns:a16="http://schemas.microsoft.com/office/drawing/2014/main" id="{3567C67C-6BC6-4EBF-9265-9B1B592D44E5}"/>
              </a:ext>
            </a:extLst>
          </p:cNvPr>
          <p:cNvSpPr>
            <a:spLocks noGrp="1"/>
          </p:cNvSpPr>
          <p:nvPr>
            <p:ph type="subTitle" idx="1"/>
          </p:nvPr>
        </p:nvSpPr>
        <p:spPr/>
        <p:txBody>
          <a:bodyPr vert="horz" lIns="91440" tIns="45720" rIns="91440" bIns="45720" rtlCol="0" anchor="t">
            <a:normAutofit/>
          </a:bodyPr>
          <a:lstStyle/>
          <a:p>
            <a:pPr algn="ctr"/>
            <a:r>
              <a:rPr lang="en-US">
                <a:ea typeface="+mj-lt"/>
                <a:cs typeface="+mj-lt"/>
              </a:rPr>
              <a:t>Team 1 – The 4 Nearest Neighbors</a:t>
            </a:r>
            <a:endParaRPr lang="en-US"/>
          </a:p>
          <a:p>
            <a:pPr algn="ctr"/>
            <a:r>
              <a:rPr lang="en-US"/>
              <a:t>Adil Ashish Kumar, Daniel Byun, Ivy Zhou, </a:t>
            </a:r>
            <a:r>
              <a:rPr lang="en-US" err="1"/>
              <a:t>Jiaqi</a:t>
            </a:r>
            <a:r>
              <a:rPr lang="en-US"/>
              <a:t> Chen</a:t>
            </a:r>
            <a:endParaRPr lang="en-US">
              <a:cs typeface="Calibri Light" panose="020F0302020204030204"/>
            </a:endParaRPr>
          </a:p>
        </p:txBody>
      </p:sp>
      <p:pic>
        <p:nvPicPr>
          <p:cNvPr id="4" name="图片 3">
            <a:extLst>
              <a:ext uri="{FF2B5EF4-FFF2-40B4-BE49-F238E27FC236}">
                <a16:creationId xmlns:a16="http://schemas.microsoft.com/office/drawing/2014/main" id="{C29233EF-B220-42F3-8225-F4328C449E9E}"/>
              </a:ext>
            </a:extLst>
          </p:cNvPr>
          <p:cNvPicPr>
            <a:picLocks noChangeAspect="1"/>
          </p:cNvPicPr>
          <p:nvPr/>
        </p:nvPicPr>
        <p:blipFill rotWithShape="1">
          <a:blip r:embed="rId2"/>
          <a:srcRect t="13176" r="39459" b="20320"/>
          <a:stretch/>
        </p:blipFill>
        <p:spPr>
          <a:xfrm>
            <a:off x="10946278" y="3962"/>
            <a:ext cx="1245721" cy="364908"/>
          </a:xfrm>
          <a:prstGeom prst="rect">
            <a:avLst/>
          </a:prstGeom>
        </p:spPr>
      </p:pic>
      <p:pic>
        <p:nvPicPr>
          <p:cNvPr id="7" name="Picture 2" descr="Image result for walmart logo">
            <a:extLst>
              <a:ext uri="{FF2B5EF4-FFF2-40B4-BE49-F238E27FC236}">
                <a16:creationId xmlns:a16="http://schemas.microsoft.com/office/drawing/2014/main" id="{4CB2C737-FF46-4354-8D0A-679D69BA11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986" b="25932"/>
          <a:stretch/>
        </p:blipFill>
        <p:spPr bwMode="auto">
          <a:xfrm>
            <a:off x="9804177" y="3962"/>
            <a:ext cx="1245720" cy="364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981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83AB9-D4EE-48B0-A4A5-BF1FE218D3A4}"/>
              </a:ext>
            </a:extLst>
          </p:cNvPr>
          <p:cNvSpPr>
            <a:spLocks noGrp="1"/>
          </p:cNvSpPr>
          <p:nvPr>
            <p:ph type="title"/>
          </p:nvPr>
        </p:nvSpPr>
        <p:spPr/>
        <p:txBody>
          <a:bodyPr/>
          <a:lstStyle/>
          <a:p>
            <a:r>
              <a:rPr lang="en-US"/>
              <a:t>Exploratory Data Analysis– data trial 1</a:t>
            </a:r>
          </a:p>
        </p:txBody>
      </p:sp>
      <p:pic>
        <p:nvPicPr>
          <p:cNvPr id="6" name="图片 5">
            <a:extLst>
              <a:ext uri="{FF2B5EF4-FFF2-40B4-BE49-F238E27FC236}">
                <a16:creationId xmlns:a16="http://schemas.microsoft.com/office/drawing/2014/main" id="{84BA6EBF-AD32-4229-A164-909AE00A7524}"/>
              </a:ext>
            </a:extLst>
          </p:cNvPr>
          <p:cNvPicPr>
            <a:picLocks noChangeAspect="1"/>
          </p:cNvPicPr>
          <p:nvPr/>
        </p:nvPicPr>
        <p:blipFill rotWithShape="1">
          <a:blip r:embed="rId2"/>
          <a:srcRect t="13176" r="39459" b="20320"/>
          <a:stretch/>
        </p:blipFill>
        <p:spPr>
          <a:xfrm>
            <a:off x="10946278" y="3962"/>
            <a:ext cx="1245721" cy="364908"/>
          </a:xfrm>
          <a:prstGeom prst="rect">
            <a:avLst/>
          </a:prstGeom>
        </p:spPr>
      </p:pic>
      <p:pic>
        <p:nvPicPr>
          <p:cNvPr id="7" name="Picture 2" descr="Image result for walmart logo">
            <a:extLst>
              <a:ext uri="{FF2B5EF4-FFF2-40B4-BE49-F238E27FC236}">
                <a16:creationId xmlns:a16="http://schemas.microsoft.com/office/drawing/2014/main" id="{E4E6D778-BA65-41FC-A1D0-E76F54F8D9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986" b="25932"/>
          <a:stretch/>
        </p:blipFill>
        <p:spPr bwMode="auto">
          <a:xfrm>
            <a:off x="9804177" y="3962"/>
            <a:ext cx="1245720" cy="3649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descr="A screenshot of a cell phone&#10;&#10;Description generated with very high confidence">
            <a:extLst>
              <a:ext uri="{FF2B5EF4-FFF2-40B4-BE49-F238E27FC236}">
                <a16:creationId xmlns:a16="http://schemas.microsoft.com/office/drawing/2014/main" id="{0B831ABA-B98B-49B8-8158-C63B8A295A26}"/>
              </a:ext>
            </a:extLst>
          </p:cNvPr>
          <p:cNvPicPr>
            <a:picLocks noChangeAspect="1"/>
          </p:cNvPicPr>
          <p:nvPr/>
        </p:nvPicPr>
        <p:blipFill>
          <a:blip r:embed="rId4"/>
          <a:stretch>
            <a:fillRect/>
          </a:stretch>
        </p:blipFill>
        <p:spPr>
          <a:xfrm>
            <a:off x="543697" y="1879301"/>
            <a:ext cx="4040659" cy="4314478"/>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75E525C5-8EC3-4DC4-9BA5-AD38711B9D2D}"/>
              </a:ext>
            </a:extLst>
          </p:cNvPr>
          <p:cNvPicPr>
            <a:picLocks noChangeAspect="1"/>
          </p:cNvPicPr>
          <p:nvPr/>
        </p:nvPicPr>
        <p:blipFill>
          <a:blip r:embed="rId5"/>
          <a:stretch>
            <a:fillRect/>
          </a:stretch>
        </p:blipFill>
        <p:spPr>
          <a:xfrm>
            <a:off x="7648834" y="1879899"/>
            <a:ext cx="3299253" cy="4313280"/>
          </a:xfrm>
          <a:prstGeom prst="rect">
            <a:avLst/>
          </a:prstGeom>
        </p:spPr>
      </p:pic>
      <p:sp>
        <p:nvSpPr>
          <p:cNvPr id="12" name="TextBox 11">
            <a:extLst>
              <a:ext uri="{FF2B5EF4-FFF2-40B4-BE49-F238E27FC236}">
                <a16:creationId xmlns:a16="http://schemas.microsoft.com/office/drawing/2014/main" id="{FBAF7F89-8AA9-466D-8420-44663DAEB8D9}"/>
              </a:ext>
            </a:extLst>
          </p:cNvPr>
          <p:cNvSpPr txBox="1"/>
          <p:nvPr/>
        </p:nvSpPr>
        <p:spPr>
          <a:xfrm>
            <a:off x="4724400" y="3200399"/>
            <a:ext cx="2743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Both tweet statistics and user statistics are available and consistent</a:t>
            </a:r>
          </a:p>
        </p:txBody>
      </p:sp>
    </p:spTree>
    <p:extLst>
      <p:ext uri="{BB962C8B-B14F-4D97-AF65-F5344CB8AC3E}">
        <p14:creationId xmlns:p14="http://schemas.microsoft.com/office/powerpoint/2010/main" val="1479055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0492B-1F12-47B6-A2C7-79B61FFBD9BA}"/>
              </a:ext>
            </a:extLst>
          </p:cNvPr>
          <p:cNvSpPr>
            <a:spLocks noGrp="1"/>
          </p:cNvSpPr>
          <p:nvPr>
            <p:ph type="title"/>
          </p:nvPr>
        </p:nvSpPr>
        <p:spPr/>
        <p:txBody>
          <a:bodyPr/>
          <a:lstStyle/>
          <a:p>
            <a:r>
              <a:rPr lang="en-US"/>
              <a:t>Data – Trial 2</a:t>
            </a:r>
          </a:p>
        </p:txBody>
      </p:sp>
      <p:pic>
        <p:nvPicPr>
          <p:cNvPr id="6" name="图片 5">
            <a:extLst>
              <a:ext uri="{FF2B5EF4-FFF2-40B4-BE49-F238E27FC236}">
                <a16:creationId xmlns:a16="http://schemas.microsoft.com/office/drawing/2014/main" id="{2C4DA2DE-8232-4A20-A4F1-56F4761F2110}"/>
              </a:ext>
            </a:extLst>
          </p:cNvPr>
          <p:cNvPicPr>
            <a:picLocks noChangeAspect="1"/>
          </p:cNvPicPr>
          <p:nvPr/>
        </p:nvPicPr>
        <p:blipFill rotWithShape="1">
          <a:blip r:embed="rId3"/>
          <a:srcRect t="13176" r="39459" b="20320"/>
          <a:stretch/>
        </p:blipFill>
        <p:spPr>
          <a:xfrm>
            <a:off x="10946278" y="3962"/>
            <a:ext cx="1245721" cy="364908"/>
          </a:xfrm>
          <a:prstGeom prst="rect">
            <a:avLst/>
          </a:prstGeom>
        </p:spPr>
      </p:pic>
      <p:pic>
        <p:nvPicPr>
          <p:cNvPr id="7" name="Picture 2" descr="Image result for walmart logo">
            <a:extLst>
              <a:ext uri="{FF2B5EF4-FFF2-40B4-BE49-F238E27FC236}">
                <a16:creationId xmlns:a16="http://schemas.microsoft.com/office/drawing/2014/main" id="{95BACBA1-C243-430E-BD89-FEC9455D0A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986" b="25932"/>
          <a:stretch/>
        </p:blipFill>
        <p:spPr bwMode="auto">
          <a:xfrm>
            <a:off x="9804177" y="3962"/>
            <a:ext cx="1245720" cy="364908"/>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2">
            <a:extLst>
              <a:ext uri="{FF2B5EF4-FFF2-40B4-BE49-F238E27FC236}">
                <a16:creationId xmlns:a16="http://schemas.microsoft.com/office/drawing/2014/main" id="{E77E8984-6CB7-4D19-8525-1BB4AFF862E3}"/>
              </a:ext>
            </a:extLst>
          </p:cNvPr>
          <p:cNvSpPr>
            <a:spLocks noGrp="1"/>
          </p:cNvSpPr>
          <p:nvPr>
            <p:ph idx="1"/>
          </p:nvPr>
        </p:nvSpPr>
        <p:spPr>
          <a:xfrm>
            <a:off x="1036319" y="2277757"/>
            <a:ext cx="10383738" cy="1450757"/>
          </a:xfrm>
          <a:ln w="12700">
            <a:solidFill>
              <a:srgbClr val="2683C6"/>
            </a:solidFill>
          </a:ln>
        </p:spPr>
        <p:txBody>
          <a:bodyPr vert="horz" lIns="0" tIns="45720" rIns="0" bIns="45720" rtlCol="0" anchor="t">
            <a:noAutofit/>
          </a:bodyPr>
          <a:lstStyle/>
          <a:p>
            <a:r>
              <a:rPr lang="en-US" altLang="zh-CN" sz="1600">
                <a:ea typeface="宋体"/>
              </a:rPr>
              <a:t>Source:</a:t>
            </a:r>
            <a:r>
              <a:rPr lang="zh-CN" altLang="en-US" sz="1600">
                <a:ea typeface="宋体"/>
              </a:rPr>
              <a:t> </a:t>
            </a:r>
            <a:r>
              <a:rPr lang="en-US" altLang="zh-CN" sz="1600" err="1">
                <a:ea typeface="宋体"/>
              </a:rPr>
              <a:t>rtweet</a:t>
            </a:r>
            <a:r>
              <a:rPr lang="en-US" altLang="zh-CN" sz="1600">
                <a:ea typeface="宋体"/>
              </a:rPr>
              <a:t> package to scrape tweets </a:t>
            </a:r>
          </a:p>
          <a:p>
            <a:r>
              <a:rPr lang="en-US" altLang="zh-CN" sz="1600">
                <a:ea typeface="宋体"/>
              </a:rPr>
              <a:t>in R</a:t>
            </a:r>
            <a:r>
              <a:rPr lang="zh-CN" altLang="en-US" sz="1600">
                <a:ea typeface="宋体"/>
              </a:rPr>
              <a:t> using </a:t>
            </a:r>
            <a:r>
              <a:rPr lang="en-US" altLang="zh-CN" sz="1600">
                <a:ea typeface="宋体"/>
              </a:rPr>
              <a:t>Twitter</a:t>
            </a:r>
            <a:r>
              <a:rPr lang="zh-CN" altLang="en-US" sz="1600">
                <a:ea typeface="宋体"/>
              </a:rPr>
              <a:t> </a:t>
            </a:r>
            <a:r>
              <a:rPr lang="en-US" altLang="zh-CN" sz="1600">
                <a:ea typeface="宋体"/>
              </a:rPr>
              <a:t>Search API </a:t>
            </a:r>
            <a:endParaRPr lang="en-US" altLang="zh-CN" sz="1600">
              <a:ea typeface="宋体"/>
              <a:cs typeface="Calibri"/>
            </a:endParaRPr>
          </a:p>
          <a:p>
            <a:r>
              <a:rPr lang="en-US" sz="1600">
                <a:ea typeface="+mn-lt"/>
                <a:cs typeface="+mn-lt"/>
              </a:rPr>
              <a:t> Search Term: #</a:t>
            </a:r>
            <a:r>
              <a:rPr lang="en-US" sz="1600" err="1">
                <a:ea typeface="+mn-lt"/>
                <a:cs typeface="+mn-lt"/>
              </a:rPr>
              <a:t>blackfriday</a:t>
            </a:r>
            <a:r>
              <a:rPr lang="en-US" sz="1600">
                <a:ea typeface="+mn-lt"/>
                <a:cs typeface="+mn-lt"/>
              </a:rPr>
              <a:t> </a:t>
            </a:r>
            <a:r>
              <a:rPr lang="en-US" sz="1600" err="1">
                <a:ea typeface="+mn-lt"/>
                <a:cs typeface="+mn-lt"/>
              </a:rPr>
              <a:t>walmart</a:t>
            </a:r>
            <a:r>
              <a:rPr lang="en-US" sz="1600">
                <a:ea typeface="+mn-lt"/>
                <a:cs typeface="+mn-lt"/>
              </a:rPr>
              <a:t> &amp; </a:t>
            </a:r>
          </a:p>
          <a:p>
            <a:pPr marL="383540" lvl="1"/>
            <a:r>
              <a:rPr lang="en-US" sz="1600">
                <a:ea typeface="+mn-lt"/>
                <a:cs typeface="+mn-lt"/>
              </a:rPr>
              <a:t>                        #</a:t>
            </a:r>
            <a:r>
              <a:rPr lang="en-US" sz="1600" err="1">
                <a:ea typeface="+mn-lt"/>
                <a:cs typeface="+mn-lt"/>
              </a:rPr>
              <a:t>cybermonday</a:t>
            </a:r>
            <a:r>
              <a:rPr lang="en-US" sz="1600">
                <a:ea typeface="+mn-lt"/>
                <a:cs typeface="+mn-lt"/>
              </a:rPr>
              <a:t> </a:t>
            </a:r>
            <a:r>
              <a:rPr lang="en-US" sz="1600" err="1">
                <a:ea typeface="+mn-lt"/>
                <a:cs typeface="+mn-lt"/>
              </a:rPr>
              <a:t>walmart</a:t>
            </a:r>
            <a:endParaRPr lang="en-US" err="1">
              <a:cs typeface="Calibri" panose="020F0502020204030204"/>
            </a:endParaRPr>
          </a:p>
          <a:p>
            <a:pPr marL="0" indent="0">
              <a:buNone/>
            </a:pPr>
            <a:endParaRPr lang="en-US" altLang="zh-CN" sz="1600">
              <a:ea typeface="宋体"/>
              <a:cs typeface="Calibri" panose="020F0502020204030204"/>
            </a:endParaRPr>
          </a:p>
        </p:txBody>
      </p:sp>
      <p:sp>
        <p:nvSpPr>
          <p:cNvPr id="5" name="矩形 4">
            <a:extLst>
              <a:ext uri="{FF2B5EF4-FFF2-40B4-BE49-F238E27FC236}">
                <a16:creationId xmlns:a16="http://schemas.microsoft.com/office/drawing/2014/main" id="{AF479097-35D8-48DB-86C3-CA257B7F6CF1}"/>
              </a:ext>
            </a:extLst>
          </p:cNvPr>
          <p:cNvSpPr/>
          <p:nvPr/>
        </p:nvSpPr>
        <p:spPr>
          <a:xfrm>
            <a:off x="0" y="6005377"/>
            <a:ext cx="6096000" cy="261610"/>
          </a:xfrm>
          <a:prstGeom prst="rect">
            <a:avLst/>
          </a:prstGeom>
        </p:spPr>
        <p:txBody>
          <a:bodyPr anchor="t">
            <a:spAutoFit/>
          </a:bodyPr>
          <a:lstStyle/>
          <a:p>
            <a:r>
              <a:rPr lang="en-US" sz="1100">
                <a:ea typeface="+mn-lt"/>
                <a:cs typeface="+mn-lt"/>
                <a:hlinkClick r:id="rId5"/>
              </a:rPr>
              <a:t>https://rtweet.info/</a:t>
            </a:r>
          </a:p>
        </p:txBody>
      </p:sp>
      <p:sp>
        <p:nvSpPr>
          <p:cNvPr id="9" name="矩形 8">
            <a:extLst>
              <a:ext uri="{FF2B5EF4-FFF2-40B4-BE49-F238E27FC236}">
                <a16:creationId xmlns:a16="http://schemas.microsoft.com/office/drawing/2014/main" id="{089EC657-E2F2-4FC6-BD03-DCBEE27256FB}"/>
              </a:ext>
            </a:extLst>
          </p:cNvPr>
          <p:cNvSpPr/>
          <p:nvPr/>
        </p:nvSpPr>
        <p:spPr>
          <a:xfrm>
            <a:off x="1036316" y="4364608"/>
            <a:ext cx="10396727" cy="1585049"/>
          </a:xfrm>
          <a:prstGeom prst="rect">
            <a:avLst/>
          </a:prstGeom>
          <a:ln w="12700">
            <a:solidFill>
              <a:srgbClr val="1CADE4"/>
            </a:solidFill>
          </a:ln>
        </p:spPr>
        <p:txBody>
          <a:bodyPr wrap="square" anchor="t">
            <a:spAutoFit/>
          </a:bodyPr>
          <a:lstStyle/>
          <a:p>
            <a:r>
              <a:rPr lang="en-US" sz="1700">
                <a:solidFill>
                  <a:schemeClr val="tx1">
                    <a:lumMod val="75000"/>
                    <a:lumOff val="25000"/>
                  </a:schemeClr>
                </a:solidFill>
              </a:rPr>
              <a:t>6739 tweets for search terms “#</a:t>
            </a:r>
            <a:r>
              <a:rPr lang="en-US" sz="1700" err="1">
                <a:solidFill>
                  <a:schemeClr val="tx1">
                    <a:lumMod val="75000"/>
                    <a:lumOff val="25000"/>
                  </a:schemeClr>
                </a:solidFill>
              </a:rPr>
              <a:t>BlackFriday</a:t>
            </a:r>
            <a:r>
              <a:rPr lang="en-US" sz="1700">
                <a:solidFill>
                  <a:schemeClr val="tx1">
                    <a:lumMod val="75000"/>
                    <a:lumOff val="25000"/>
                  </a:schemeClr>
                </a:solidFill>
              </a:rPr>
              <a:t> Walmart” and 2311 tweets for “#</a:t>
            </a:r>
            <a:r>
              <a:rPr lang="en-US" sz="1700" err="1">
                <a:solidFill>
                  <a:schemeClr val="tx1">
                    <a:lumMod val="75000"/>
                    <a:lumOff val="25000"/>
                  </a:schemeClr>
                </a:solidFill>
              </a:rPr>
              <a:t>CyberMonday</a:t>
            </a:r>
            <a:r>
              <a:rPr lang="en-US" sz="1700">
                <a:solidFill>
                  <a:schemeClr val="tx1">
                    <a:lumMod val="75000"/>
                    <a:lumOff val="25000"/>
                  </a:schemeClr>
                </a:solidFill>
              </a:rPr>
              <a:t> Walmart”</a:t>
            </a:r>
          </a:p>
          <a:p>
            <a:endParaRPr lang="en-US" sz="2000">
              <a:solidFill>
                <a:schemeClr val="tx1">
                  <a:lumMod val="75000"/>
                  <a:lumOff val="25000"/>
                </a:schemeClr>
              </a:solidFill>
            </a:endParaRPr>
          </a:p>
          <a:p>
            <a:endParaRPr lang="en-US" sz="2000">
              <a:solidFill>
                <a:schemeClr val="tx1">
                  <a:lumMod val="75000"/>
                  <a:lumOff val="25000"/>
                </a:schemeClr>
              </a:solidFill>
            </a:endParaRPr>
          </a:p>
          <a:p>
            <a:endParaRPr lang="en-US" sz="2000">
              <a:solidFill>
                <a:schemeClr val="tx1">
                  <a:lumMod val="75000"/>
                  <a:lumOff val="25000"/>
                </a:schemeClr>
              </a:solidFill>
            </a:endParaRPr>
          </a:p>
          <a:p>
            <a:endParaRPr lang="en-US" sz="2000">
              <a:solidFill>
                <a:schemeClr val="tx1">
                  <a:lumMod val="75000"/>
                  <a:lumOff val="25000"/>
                </a:schemeClr>
              </a:solidFill>
            </a:endParaRPr>
          </a:p>
        </p:txBody>
      </p:sp>
      <p:sp>
        <p:nvSpPr>
          <p:cNvPr id="10" name="TextBox 2">
            <a:extLst>
              <a:ext uri="{FF2B5EF4-FFF2-40B4-BE49-F238E27FC236}">
                <a16:creationId xmlns:a16="http://schemas.microsoft.com/office/drawing/2014/main" id="{00DE0C69-13D7-400E-BE51-0FB2EC0DB6E0}"/>
              </a:ext>
            </a:extLst>
          </p:cNvPr>
          <p:cNvSpPr txBox="1"/>
          <p:nvPr/>
        </p:nvSpPr>
        <p:spPr>
          <a:xfrm>
            <a:off x="1036317" y="1814052"/>
            <a:ext cx="10396728" cy="492443"/>
          </a:xfrm>
          <a:prstGeom prst="rect">
            <a:avLst/>
          </a:prstGeom>
          <a:solidFill>
            <a:srgbClr val="2683C6"/>
          </a:solidFill>
        </p:spPr>
        <p:txBody>
          <a:bodyPr wrap="square" lIns="182880" tIns="91440" rIns="182880" bIns="91440" rtlCol="0" anchor="ctr" anchorCtr="0">
            <a:spAutoFit/>
          </a:bodyPr>
          <a:lstStyle/>
          <a:p>
            <a:pPr algn="ctr"/>
            <a:r>
              <a:rPr lang="en-US" sz="2000" b="1">
                <a:solidFill>
                  <a:srgbClr val="FFFFFF"/>
                </a:solidFill>
              </a:rPr>
              <a:t>Data Capturing</a:t>
            </a:r>
          </a:p>
        </p:txBody>
      </p:sp>
      <p:sp>
        <p:nvSpPr>
          <p:cNvPr id="12" name="TextBox 2">
            <a:extLst>
              <a:ext uri="{FF2B5EF4-FFF2-40B4-BE49-F238E27FC236}">
                <a16:creationId xmlns:a16="http://schemas.microsoft.com/office/drawing/2014/main" id="{38F8C806-C96D-4CE2-B027-5291DF74FEB8}"/>
              </a:ext>
            </a:extLst>
          </p:cNvPr>
          <p:cNvSpPr txBox="1"/>
          <p:nvPr/>
        </p:nvSpPr>
        <p:spPr>
          <a:xfrm>
            <a:off x="1036316" y="3874121"/>
            <a:ext cx="10396727" cy="492443"/>
          </a:xfrm>
          <a:prstGeom prst="rect">
            <a:avLst/>
          </a:prstGeom>
          <a:solidFill>
            <a:srgbClr val="1CADE4"/>
          </a:solidFill>
        </p:spPr>
        <p:txBody>
          <a:bodyPr wrap="square" lIns="182880" tIns="91440" rIns="182880" bIns="91440" rtlCol="0" anchor="ctr" anchorCtr="0">
            <a:spAutoFit/>
          </a:bodyPr>
          <a:lstStyle/>
          <a:p>
            <a:pPr algn="ctr"/>
            <a:r>
              <a:rPr lang="en-US" sz="2000" b="1">
                <a:solidFill>
                  <a:srgbClr val="FFFFFF"/>
                </a:solidFill>
              </a:rPr>
              <a:t>Data Obtained</a:t>
            </a:r>
          </a:p>
        </p:txBody>
      </p:sp>
      <p:pic>
        <p:nvPicPr>
          <p:cNvPr id="14" name="图片 13" descr="图片包含 游戏机, 标志, 食物, 盘子&#10;&#10;描述已自动生成">
            <a:extLst>
              <a:ext uri="{FF2B5EF4-FFF2-40B4-BE49-F238E27FC236}">
                <a16:creationId xmlns:a16="http://schemas.microsoft.com/office/drawing/2014/main" id="{20E346DB-AAAC-4563-9B0C-EA8C1C5A5C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3930" y="4811007"/>
            <a:ext cx="642372" cy="642372"/>
          </a:xfrm>
          <a:prstGeom prst="rect">
            <a:avLst/>
          </a:prstGeom>
        </p:spPr>
      </p:pic>
      <p:pic>
        <p:nvPicPr>
          <p:cNvPr id="16" name="图片 15" descr="图片包含 游戏机, 标志, 灯光&#10;&#10;描述已自动生成">
            <a:extLst>
              <a:ext uri="{FF2B5EF4-FFF2-40B4-BE49-F238E27FC236}">
                <a16:creationId xmlns:a16="http://schemas.microsoft.com/office/drawing/2014/main" id="{F8C4F952-F4B0-49C7-829F-C5B6258DFA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8831" y="4701330"/>
            <a:ext cx="752049" cy="752049"/>
          </a:xfrm>
          <a:prstGeom prst="rect">
            <a:avLst/>
          </a:prstGeom>
        </p:spPr>
      </p:pic>
      <p:pic>
        <p:nvPicPr>
          <p:cNvPr id="18" name="图片 17" descr="图片包含 游戏机, 画, 灯光&#10;&#10;描述已自动生成">
            <a:extLst>
              <a:ext uri="{FF2B5EF4-FFF2-40B4-BE49-F238E27FC236}">
                <a16:creationId xmlns:a16="http://schemas.microsoft.com/office/drawing/2014/main" id="{F2B74D7E-DAC0-472D-A9E7-91F7CEBDEF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3447" y="4851046"/>
            <a:ext cx="602333" cy="602333"/>
          </a:xfrm>
          <a:prstGeom prst="rect">
            <a:avLst/>
          </a:prstGeom>
        </p:spPr>
      </p:pic>
      <p:pic>
        <p:nvPicPr>
          <p:cNvPr id="20" name="图片 19" descr="图片包含 游戏机, 画&#10;&#10;描述已自动生成">
            <a:extLst>
              <a:ext uri="{FF2B5EF4-FFF2-40B4-BE49-F238E27FC236}">
                <a16:creationId xmlns:a16="http://schemas.microsoft.com/office/drawing/2014/main" id="{B6147F56-3058-48EE-AE92-1EE8949904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88064" y="4851047"/>
            <a:ext cx="602332" cy="602332"/>
          </a:xfrm>
          <a:prstGeom prst="rect">
            <a:avLst/>
          </a:prstGeom>
        </p:spPr>
      </p:pic>
      <p:pic>
        <p:nvPicPr>
          <p:cNvPr id="22" name="图片 21" descr="图片包含 游戏机, 画, 钟表&#10;&#10;描述已自动生成">
            <a:extLst>
              <a:ext uri="{FF2B5EF4-FFF2-40B4-BE49-F238E27FC236}">
                <a16:creationId xmlns:a16="http://schemas.microsoft.com/office/drawing/2014/main" id="{935A2EE2-3A8D-4945-A2A5-CB7782B4BA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72680" y="4851046"/>
            <a:ext cx="602333" cy="602333"/>
          </a:xfrm>
          <a:prstGeom prst="rect">
            <a:avLst/>
          </a:prstGeom>
        </p:spPr>
      </p:pic>
      <p:sp>
        <p:nvSpPr>
          <p:cNvPr id="24" name="矩形 23">
            <a:extLst>
              <a:ext uri="{FF2B5EF4-FFF2-40B4-BE49-F238E27FC236}">
                <a16:creationId xmlns:a16="http://schemas.microsoft.com/office/drawing/2014/main" id="{AAA553CE-18BB-4ABE-AA43-DCDA143C1DB3}"/>
              </a:ext>
            </a:extLst>
          </p:cNvPr>
          <p:cNvSpPr/>
          <p:nvPr/>
        </p:nvSpPr>
        <p:spPr>
          <a:xfrm>
            <a:off x="1097281" y="5545310"/>
            <a:ext cx="2206602" cy="369332"/>
          </a:xfrm>
          <a:prstGeom prst="rect">
            <a:avLst/>
          </a:prstGeom>
        </p:spPr>
        <p:txBody>
          <a:bodyPr wrap="square">
            <a:spAutoFit/>
          </a:bodyPr>
          <a:lstStyle/>
          <a:p>
            <a:r>
              <a:rPr lang="en-US"/>
              <a:t>Tweet created time</a:t>
            </a:r>
          </a:p>
        </p:txBody>
      </p:sp>
      <p:sp>
        <p:nvSpPr>
          <p:cNvPr id="25" name="矩形 24">
            <a:extLst>
              <a:ext uri="{FF2B5EF4-FFF2-40B4-BE49-F238E27FC236}">
                <a16:creationId xmlns:a16="http://schemas.microsoft.com/office/drawing/2014/main" id="{9F5DEAC0-9D5E-4DD1-9938-FEF54C1A232E}"/>
              </a:ext>
            </a:extLst>
          </p:cNvPr>
          <p:cNvSpPr/>
          <p:nvPr/>
        </p:nvSpPr>
        <p:spPr>
          <a:xfrm>
            <a:off x="3303883" y="5518620"/>
            <a:ext cx="1526893" cy="369332"/>
          </a:xfrm>
          <a:prstGeom prst="rect">
            <a:avLst/>
          </a:prstGeom>
        </p:spPr>
        <p:txBody>
          <a:bodyPr wrap="none">
            <a:spAutoFit/>
          </a:bodyPr>
          <a:lstStyle/>
          <a:p>
            <a:r>
              <a:rPr lang="en-US"/>
              <a:t>Favorite count</a:t>
            </a:r>
          </a:p>
        </p:txBody>
      </p:sp>
      <p:sp>
        <p:nvSpPr>
          <p:cNvPr id="26" name="矩形 25">
            <a:extLst>
              <a:ext uri="{FF2B5EF4-FFF2-40B4-BE49-F238E27FC236}">
                <a16:creationId xmlns:a16="http://schemas.microsoft.com/office/drawing/2014/main" id="{E7623030-65EA-401A-8E7B-F9CB8AEE3928}"/>
              </a:ext>
            </a:extLst>
          </p:cNvPr>
          <p:cNvSpPr/>
          <p:nvPr/>
        </p:nvSpPr>
        <p:spPr>
          <a:xfrm>
            <a:off x="5498400" y="5516116"/>
            <a:ext cx="1195199" cy="369332"/>
          </a:xfrm>
          <a:prstGeom prst="rect">
            <a:avLst/>
          </a:prstGeom>
        </p:spPr>
        <p:txBody>
          <a:bodyPr wrap="none">
            <a:spAutoFit/>
          </a:bodyPr>
          <a:lstStyle/>
          <a:p>
            <a:r>
              <a:rPr lang="en-US"/>
              <a:t>Status Text</a:t>
            </a:r>
          </a:p>
        </p:txBody>
      </p:sp>
      <p:sp>
        <p:nvSpPr>
          <p:cNvPr id="27" name="矩形 26">
            <a:extLst>
              <a:ext uri="{FF2B5EF4-FFF2-40B4-BE49-F238E27FC236}">
                <a16:creationId xmlns:a16="http://schemas.microsoft.com/office/drawing/2014/main" id="{4B370BFC-EC7F-4612-A9B6-67124AAFFE8B}"/>
              </a:ext>
            </a:extLst>
          </p:cNvPr>
          <p:cNvSpPr/>
          <p:nvPr/>
        </p:nvSpPr>
        <p:spPr>
          <a:xfrm>
            <a:off x="7161196" y="5484633"/>
            <a:ext cx="2182649" cy="369332"/>
          </a:xfrm>
          <a:prstGeom prst="rect">
            <a:avLst/>
          </a:prstGeom>
        </p:spPr>
        <p:txBody>
          <a:bodyPr wrap="none">
            <a:spAutoFit/>
          </a:bodyPr>
          <a:lstStyle/>
          <a:p>
            <a:r>
              <a:rPr lang="en-US"/>
              <a:t>User Followers Count</a:t>
            </a:r>
          </a:p>
        </p:txBody>
      </p:sp>
      <p:sp>
        <p:nvSpPr>
          <p:cNvPr id="28" name="矩形 27">
            <a:extLst>
              <a:ext uri="{FF2B5EF4-FFF2-40B4-BE49-F238E27FC236}">
                <a16:creationId xmlns:a16="http://schemas.microsoft.com/office/drawing/2014/main" id="{AF679FC8-A1B7-4780-98EF-8DB59F146555}"/>
              </a:ext>
            </a:extLst>
          </p:cNvPr>
          <p:cNvSpPr/>
          <p:nvPr/>
        </p:nvSpPr>
        <p:spPr>
          <a:xfrm>
            <a:off x="9516941" y="5484762"/>
            <a:ext cx="1916102" cy="369332"/>
          </a:xfrm>
          <a:prstGeom prst="rect">
            <a:avLst/>
          </a:prstGeom>
        </p:spPr>
        <p:txBody>
          <a:bodyPr wrap="none">
            <a:spAutoFit/>
          </a:bodyPr>
          <a:lstStyle/>
          <a:p>
            <a:r>
              <a:rPr lang="en-US"/>
              <a:t>User Screen Name</a:t>
            </a:r>
          </a:p>
        </p:txBody>
      </p:sp>
      <p:sp>
        <p:nvSpPr>
          <p:cNvPr id="3" name="TextBox 2">
            <a:extLst>
              <a:ext uri="{FF2B5EF4-FFF2-40B4-BE49-F238E27FC236}">
                <a16:creationId xmlns:a16="http://schemas.microsoft.com/office/drawing/2014/main" id="{E1472D17-8A3C-4F1C-A4A2-3801BB8345F6}"/>
              </a:ext>
            </a:extLst>
          </p:cNvPr>
          <p:cNvSpPr txBox="1"/>
          <p:nvPr/>
        </p:nvSpPr>
        <p:spPr>
          <a:xfrm>
            <a:off x="8610600" y="2343150"/>
            <a:ext cx="27432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Advantages:</a:t>
            </a:r>
          </a:p>
          <a:p>
            <a:r>
              <a:rPr lang="en-US" sz="1400">
                <a:cs typeface="Calibri"/>
              </a:rPr>
              <a:t>1) Max limit of 18000 recent tweets</a:t>
            </a:r>
          </a:p>
          <a:p>
            <a:r>
              <a:rPr lang="en-US" sz="1400">
                <a:cs typeface="Calibri"/>
              </a:rPr>
              <a:t>2) Full tweet text available</a:t>
            </a:r>
          </a:p>
          <a:p>
            <a:r>
              <a:rPr lang="en-US" sz="1400">
                <a:cs typeface="Calibri"/>
              </a:rPr>
              <a:t>3) Tweet URLs available</a:t>
            </a:r>
          </a:p>
          <a:p>
            <a:r>
              <a:rPr lang="en-US" sz="1400">
                <a:cs typeface="Calibri"/>
              </a:rPr>
              <a:t>4) Hashtags available in data</a:t>
            </a:r>
          </a:p>
        </p:txBody>
      </p:sp>
      <p:pic>
        <p:nvPicPr>
          <p:cNvPr id="13" name="Picture 14" descr="A picture containing computer&#10;&#10;Description generated with very high confidence">
            <a:extLst>
              <a:ext uri="{FF2B5EF4-FFF2-40B4-BE49-F238E27FC236}">
                <a16:creationId xmlns:a16="http://schemas.microsoft.com/office/drawing/2014/main" id="{8C29CC9D-6C9D-4AE6-9099-800AAD0DF4C9}"/>
              </a:ext>
            </a:extLst>
          </p:cNvPr>
          <p:cNvPicPr>
            <a:picLocks noChangeAspect="1"/>
          </p:cNvPicPr>
          <p:nvPr/>
        </p:nvPicPr>
        <p:blipFill>
          <a:blip r:embed="rId11"/>
          <a:stretch>
            <a:fillRect/>
          </a:stretch>
        </p:blipFill>
        <p:spPr>
          <a:xfrm>
            <a:off x="5086607" y="2338635"/>
            <a:ext cx="1143000" cy="1333004"/>
          </a:xfrm>
          <a:prstGeom prst="rect">
            <a:avLst/>
          </a:prstGeom>
        </p:spPr>
      </p:pic>
      <p:pic>
        <p:nvPicPr>
          <p:cNvPr id="17" name="Picture 18" descr="A picture containing drawing, clock&#10;&#10;Description generated with very high confidence">
            <a:extLst>
              <a:ext uri="{FF2B5EF4-FFF2-40B4-BE49-F238E27FC236}">
                <a16:creationId xmlns:a16="http://schemas.microsoft.com/office/drawing/2014/main" id="{9783FEFB-2E0D-4115-BA92-6A3A023D3CAA}"/>
              </a:ext>
            </a:extLst>
          </p:cNvPr>
          <p:cNvPicPr>
            <a:picLocks noChangeAspect="1"/>
          </p:cNvPicPr>
          <p:nvPr/>
        </p:nvPicPr>
        <p:blipFill>
          <a:blip r:embed="rId12"/>
          <a:stretch>
            <a:fillRect/>
          </a:stretch>
        </p:blipFill>
        <p:spPr>
          <a:xfrm>
            <a:off x="6691183" y="2489767"/>
            <a:ext cx="1322173" cy="1044384"/>
          </a:xfrm>
          <a:prstGeom prst="rect">
            <a:avLst/>
          </a:prstGeom>
        </p:spPr>
      </p:pic>
    </p:spTree>
    <p:extLst>
      <p:ext uri="{BB962C8B-B14F-4D97-AF65-F5344CB8AC3E}">
        <p14:creationId xmlns:p14="http://schemas.microsoft.com/office/powerpoint/2010/main" val="203347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83AB9-D4EE-48B0-A4A5-BF1FE218D3A4}"/>
              </a:ext>
            </a:extLst>
          </p:cNvPr>
          <p:cNvSpPr>
            <a:spLocks noGrp="1"/>
          </p:cNvSpPr>
          <p:nvPr>
            <p:ph type="title"/>
          </p:nvPr>
        </p:nvSpPr>
        <p:spPr/>
        <p:txBody>
          <a:bodyPr/>
          <a:lstStyle/>
          <a:p>
            <a:r>
              <a:rPr lang="en-US" dirty="0"/>
              <a:t>Exploratory Data Analysis Summary</a:t>
            </a:r>
          </a:p>
        </p:txBody>
      </p:sp>
      <p:pic>
        <p:nvPicPr>
          <p:cNvPr id="6" name="图片 5">
            <a:extLst>
              <a:ext uri="{FF2B5EF4-FFF2-40B4-BE49-F238E27FC236}">
                <a16:creationId xmlns:a16="http://schemas.microsoft.com/office/drawing/2014/main" id="{84BA6EBF-AD32-4229-A164-909AE00A7524}"/>
              </a:ext>
            </a:extLst>
          </p:cNvPr>
          <p:cNvPicPr>
            <a:picLocks noChangeAspect="1"/>
          </p:cNvPicPr>
          <p:nvPr/>
        </p:nvPicPr>
        <p:blipFill rotWithShape="1">
          <a:blip r:embed="rId2"/>
          <a:srcRect t="13176" r="39459" b="20320"/>
          <a:stretch/>
        </p:blipFill>
        <p:spPr>
          <a:xfrm>
            <a:off x="10946278" y="3962"/>
            <a:ext cx="1245721" cy="364908"/>
          </a:xfrm>
          <a:prstGeom prst="rect">
            <a:avLst/>
          </a:prstGeom>
        </p:spPr>
      </p:pic>
      <p:pic>
        <p:nvPicPr>
          <p:cNvPr id="7" name="Picture 2" descr="Image result for walmart logo">
            <a:extLst>
              <a:ext uri="{FF2B5EF4-FFF2-40B4-BE49-F238E27FC236}">
                <a16:creationId xmlns:a16="http://schemas.microsoft.com/office/drawing/2014/main" id="{E4E6D778-BA65-41FC-A1D0-E76F54F8D9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986" b="25932"/>
          <a:stretch/>
        </p:blipFill>
        <p:spPr bwMode="auto">
          <a:xfrm>
            <a:off x="9804177" y="3962"/>
            <a:ext cx="1245720" cy="36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70B2EEB-BEBC-4602-B708-A835D1397E35}"/>
              </a:ext>
            </a:extLst>
          </p:cNvPr>
          <p:cNvSpPr txBox="1"/>
          <p:nvPr/>
        </p:nvSpPr>
        <p:spPr>
          <a:xfrm>
            <a:off x="1099751" y="2067696"/>
            <a:ext cx="1023963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Based on the EDA, we finalized on what was useful to show on the dashboard and what was not. </a:t>
            </a:r>
          </a:p>
          <a:p>
            <a:pPr marL="285750" indent="-285750">
              <a:buFont typeface="Arial"/>
              <a:buChar char="•"/>
            </a:pPr>
            <a:r>
              <a:rPr lang="en-US"/>
              <a:t>We then chose to use python(observed better polarity prediction compared to R packages we tried) to extract polarity for each tweet.</a:t>
            </a:r>
            <a:endParaRPr lang="en-US">
              <a:cs typeface="Calibri" panose="020F0502020204030204"/>
            </a:endParaRPr>
          </a:p>
          <a:p>
            <a:pPr marL="285750" indent="-285750">
              <a:buFont typeface="Arial"/>
              <a:buChar char="•"/>
            </a:pPr>
            <a:r>
              <a:rPr lang="en-US"/>
              <a:t>Ideally we could use </a:t>
            </a:r>
            <a:r>
              <a:rPr lang="en-US" err="1"/>
              <a:t>TabPy</a:t>
            </a:r>
            <a:r>
              <a:rPr lang="en-US"/>
              <a:t>, which is similar to </a:t>
            </a:r>
            <a:r>
              <a:rPr lang="en-US" err="1"/>
              <a:t>Rserve</a:t>
            </a:r>
            <a:r>
              <a:rPr lang="en-US"/>
              <a:t>, and have no external dependencies outside of Tableau.</a:t>
            </a:r>
            <a:endParaRPr lang="en-US">
              <a:cs typeface="Calibri"/>
            </a:endParaRPr>
          </a:p>
          <a:p>
            <a:pPr marL="285750" indent="-285750">
              <a:buFont typeface="Arial"/>
              <a:buChar char="•"/>
            </a:pPr>
            <a:r>
              <a:rPr lang="en-US"/>
              <a:t> However Tableau public does not allow to post dashboards with external connections, so we decided to run the python code outside of tableau</a:t>
            </a:r>
            <a:endParaRPr lang="en-US">
              <a:cs typeface="Calibri"/>
            </a:endParaRPr>
          </a:p>
          <a:p>
            <a:pPr marL="285750" indent="-285750">
              <a:buFont typeface="Arial"/>
              <a:buChar char="•"/>
            </a:pPr>
            <a:r>
              <a:rPr lang="en-US">
                <a:cs typeface="Calibri"/>
              </a:rPr>
              <a:t>Initially, hashtags had to be extracted using code and then joined back into dataset.</a:t>
            </a:r>
          </a:p>
          <a:p>
            <a:pPr marL="285750" indent="-285750">
              <a:buFont typeface="Arial"/>
              <a:buChar char="•"/>
            </a:pPr>
            <a:r>
              <a:rPr lang="en-US">
                <a:cs typeface="Calibri"/>
              </a:rPr>
              <a:t>Once we used </a:t>
            </a:r>
            <a:r>
              <a:rPr lang="en-US" err="1">
                <a:cs typeface="Calibri"/>
              </a:rPr>
              <a:t>rtweet</a:t>
            </a:r>
            <a:r>
              <a:rPr lang="en-US">
                <a:cs typeface="Calibri"/>
              </a:rPr>
              <a:t>(we were more familiar with R for data processing) to scrape data, we reran the EDA charts on new data and saw that data was much better in comparison to what we had from trial 1, and had more data points</a:t>
            </a:r>
          </a:p>
          <a:p>
            <a:pPr marL="285750" indent="-285750">
              <a:buFont typeface="Arial"/>
              <a:buChar char="•"/>
            </a:pPr>
            <a:r>
              <a:rPr lang="en-US">
                <a:cs typeface="Calibri"/>
              </a:rPr>
              <a:t>A bit of preprocessing in R was needed to convert data into a </a:t>
            </a:r>
            <a:r>
              <a:rPr lang="en-US" err="1">
                <a:cs typeface="Calibri"/>
              </a:rPr>
              <a:t>dataframe</a:t>
            </a:r>
            <a:r>
              <a:rPr lang="en-US">
                <a:cs typeface="Calibri"/>
              </a:rPr>
              <a:t> that can be output to csv. Hashtags were in list format (each tweet is a row, and hashtag column had a list of hashtags for each tweet) </a:t>
            </a:r>
          </a:p>
        </p:txBody>
      </p:sp>
    </p:spTree>
    <p:extLst>
      <p:ext uri="{BB962C8B-B14F-4D97-AF65-F5344CB8AC3E}">
        <p14:creationId xmlns:p14="http://schemas.microsoft.com/office/powerpoint/2010/main" val="3870833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E8D3AEC-2DC4-45C9-8691-0C7226AEC5DF}"/>
              </a:ext>
            </a:extLst>
          </p:cNvPr>
          <p:cNvSpPr/>
          <p:nvPr/>
        </p:nvSpPr>
        <p:spPr>
          <a:xfrm>
            <a:off x="2757488" y="4605338"/>
            <a:ext cx="6738937" cy="1057275"/>
          </a:xfrm>
          <a:prstGeom prst="rect">
            <a:avLst/>
          </a:prstGeom>
          <a:solidFill>
            <a:schemeClr val="accent2">
              <a:lumMod val="20000"/>
              <a:lumOff val="8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84B1515-A622-4E40-B9B1-29075662B3C3}"/>
              </a:ext>
            </a:extLst>
          </p:cNvPr>
          <p:cNvSpPr>
            <a:spLocks noGrp="1"/>
          </p:cNvSpPr>
          <p:nvPr>
            <p:ph type="title"/>
          </p:nvPr>
        </p:nvSpPr>
        <p:spPr/>
        <p:txBody>
          <a:bodyPr/>
          <a:lstStyle/>
          <a:p>
            <a:r>
              <a:rPr lang="en-US"/>
              <a:t>Data – Sentiment Analysis in python</a:t>
            </a:r>
          </a:p>
        </p:txBody>
      </p:sp>
      <p:pic>
        <p:nvPicPr>
          <p:cNvPr id="70" name="Picture 69">
            <a:extLst>
              <a:ext uri="{FF2B5EF4-FFF2-40B4-BE49-F238E27FC236}">
                <a16:creationId xmlns:a16="http://schemas.microsoft.com/office/drawing/2014/main" id="{EBBDE449-870C-4112-A1AD-4E20549A8791}"/>
              </a:ext>
            </a:extLst>
          </p:cNvPr>
          <p:cNvPicPr>
            <a:picLocks noChangeAspect="1"/>
          </p:cNvPicPr>
          <p:nvPr/>
        </p:nvPicPr>
        <p:blipFill>
          <a:blip r:embed="rId2"/>
          <a:stretch>
            <a:fillRect/>
          </a:stretch>
        </p:blipFill>
        <p:spPr>
          <a:xfrm>
            <a:off x="1363983" y="2009699"/>
            <a:ext cx="9464033" cy="2209876"/>
          </a:xfrm>
          <a:prstGeom prst="rect">
            <a:avLst/>
          </a:prstGeom>
        </p:spPr>
      </p:pic>
      <p:pic>
        <p:nvPicPr>
          <p:cNvPr id="71" name="Picture 70">
            <a:extLst>
              <a:ext uri="{FF2B5EF4-FFF2-40B4-BE49-F238E27FC236}">
                <a16:creationId xmlns:a16="http://schemas.microsoft.com/office/drawing/2014/main" id="{43DC32FC-323C-423D-9FBB-287495AB236B}"/>
              </a:ext>
            </a:extLst>
          </p:cNvPr>
          <p:cNvPicPr>
            <a:picLocks noChangeAspect="1"/>
          </p:cNvPicPr>
          <p:nvPr/>
        </p:nvPicPr>
        <p:blipFill>
          <a:blip r:embed="rId3"/>
          <a:stretch>
            <a:fillRect/>
          </a:stretch>
        </p:blipFill>
        <p:spPr>
          <a:xfrm>
            <a:off x="2830544" y="4666257"/>
            <a:ext cx="6591871" cy="925910"/>
          </a:xfrm>
          <a:prstGeom prst="rect">
            <a:avLst/>
          </a:prstGeom>
        </p:spPr>
      </p:pic>
      <p:sp>
        <p:nvSpPr>
          <p:cNvPr id="3" name="TextBox 2">
            <a:extLst>
              <a:ext uri="{FF2B5EF4-FFF2-40B4-BE49-F238E27FC236}">
                <a16:creationId xmlns:a16="http://schemas.microsoft.com/office/drawing/2014/main" id="{EF145C7D-53F2-4456-94A1-10718FF2A9A7}"/>
              </a:ext>
            </a:extLst>
          </p:cNvPr>
          <p:cNvSpPr txBox="1"/>
          <p:nvPr/>
        </p:nvSpPr>
        <p:spPr>
          <a:xfrm>
            <a:off x="-2059" y="6083642"/>
            <a:ext cx="534841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ea typeface="+mn-lt"/>
                <a:cs typeface="+mn-lt"/>
                <a:hlinkClick r:id="rId4"/>
              </a:rPr>
              <a:t>https://textblob.readthedocs.io/en/dev/index.html#</a:t>
            </a:r>
            <a:endParaRPr lang="en-US" sz="1100">
              <a:cs typeface="Calibri"/>
            </a:endParaRPr>
          </a:p>
        </p:txBody>
      </p:sp>
      <p:pic>
        <p:nvPicPr>
          <p:cNvPr id="5" name="图片 5">
            <a:extLst>
              <a:ext uri="{FF2B5EF4-FFF2-40B4-BE49-F238E27FC236}">
                <a16:creationId xmlns:a16="http://schemas.microsoft.com/office/drawing/2014/main" id="{6047A8AA-9F3E-44DF-9C57-C51EDD19512B}"/>
              </a:ext>
            </a:extLst>
          </p:cNvPr>
          <p:cNvPicPr>
            <a:picLocks noChangeAspect="1"/>
          </p:cNvPicPr>
          <p:nvPr/>
        </p:nvPicPr>
        <p:blipFill rotWithShape="1">
          <a:blip r:embed="rId5"/>
          <a:srcRect t="13176" r="39459" b="20320"/>
          <a:stretch/>
        </p:blipFill>
        <p:spPr>
          <a:xfrm>
            <a:off x="10946278" y="3962"/>
            <a:ext cx="1245721" cy="364908"/>
          </a:xfrm>
          <a:prstGeom prst="rect">
            <a:avLst/>
          </a:prstGeom>
        </p:spPr>
      </p:pic>
      <p:pic>
        <p:nvPicPr>
          <p:cNvPr id="6" name="Picture 2" descr="Image result for walmart logo">
            <a:extLst>
              <a:ext uri="{FF2B5EF4-FFF2-40B4-BE49-F238E27FC236}">
                <a16:creationId xmlns:a16="http://schemas.microsoft.com/office/drawing/2014/main" id="{3A39EF61-C62B-47FB-BF6F-E5D5BDF05E6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5986" b="25932"/>
          <a:stretch/>
        </p:blipFill>
        <p:spPr bwMode="auto">
          <a:xfrm>
            <a:off x="9804177" y="3962"/>
            <a:ext cx="1245720" cy="364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691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4AF974-0865-4D36-A435-C3A0A32B48DE}"/>
              </a:ext>
            </a:extLst>
          </p:cNvPr>
          <p:cNvSpPr>
            <a:spLocks noGrp="1"/>
          </p:cNvSpPr>
          <p:nvPr>
            <p:ph type="title"/>
          </p:nvPr>
        </p:nvSpPr>
        <p:spPr>
          <a:xfrm>
            <a:off x="1097280" y="286603"/>
            <a:ext cx="10058400" cy="1450757"/>
          </a:xfrm>
        </p:spPr>
        <p:txBody>
          <a:bodyPr>
            <a:normAutofit/>
          </a:bodyPr>
          <a:lstStyle/>
          <a:p>
            <a:r>
              <a:rPr lang="en-US"/>
              <a:t>Design Evolution</a:t>
            </a:r>
            <a:br>
              <a:rPr lang="en-US"/>
            </a:br>
            <a:r>
              <a:rPr lang="en-US" sz="3200">
                <a:cs typeface="Calibri Light"/>
              </a:rPr>
              <a:t>Dashboard #1 Overview</a:t>
            </a:r>
          </a:p>
        </p:txBody>
      </p:sp>
      <p:pic>
        <p:nvPicPr>
          <p:cNvPr id="6" name="图片 5">
            <a:extLst>
              <a:ext uri="{FF2B5EF4-FFF2-40B4-BE49-F238E27FC236}">
                <a16:creationId xmlns:a16="http://schemas.microsoft.com/office/drawing/2014/main" id="{89892081-79EA-4F0C-922D-D5AD923DD219}"/>
              </a:ext>
            </a:extLst>
          </p:cNvPr>
          <p:cNvPicPr>
            <a:picLocks noChangeAspect="1"/>
          </p:cNvPicPr>
          <p:nvPr/>
        </p:nvPicPr>
        <p:blipFill rotWithShape="1">
          <a:blip r:embed="rId3"/>
          <a:srcRect t="13176" r="39459" b="20320"/>
          <a:stretch/>
        </p:blipFill>
        <p:spPr>
          <a:xfrm>
            <a:off x="10946278" y="3962"/>
            <a:ext cx="1245721" cy="364908"/>
          </a:xfrm>
          <a:prstGeom prst="rect">
            <a:avLst/>
          </a:prstGeom>
        </p:spPr>
      </p:pic>
      <p:pic>
        <p:nvPicPr>
          <p:cNvPr id="7" name="Picture 2" descr="Image result for walmart logo">
            <a:extLst>
              <a:ext uri="{FF2B5EF4-FFF2-40B4-BE49-F238E27FC236}">
                <a16:creationId xmlns:a16="http://schemas.microsoft.com/office/drawing/2014/main" id="{9EDF665E-EDA3-489F-9755-A3BCF84F01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986" b="25932"/>
          <a:stretch/>
        </p:blipFill>
        <p:spPr bwMode="auto">
          <a:xfrm>
            <a:off x="9804177" y="3962"/>
            <a:ext cx="1245720" cy="36490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6B2C4DF-C650-4775-B30C-18DCC0C76291}"/>
              </a:ext>
            </a:extLst>
          </p:cNvPr>
          <p:cNvSpPr txBox="1"/>
          <p:nvPr/>
        </p:nvSpPr>
        <p:spPr>
          <a:xfrm>
            <a:off x="10836326" y="3059771"/>
            <a:ext cx="935065" cy="369332"/>
          </a:xfrm>
          <a:prstGeom prst="rect">
            <a:avLst/>
          </a:prstGeom>
          <a:solidFill>
            <a:srgbClr val="00B0F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Calibri Light"/>
                <a:cs typeface="Calibri Light"/>
              </a:rPr>
              <a:t>H</a:t>
            </a:r>
            <a:r>
              <a:rPr lang="en-US">
                <a:solidFill>
                  <a:schemeClr val="bg1"/>
                </a:solidFill>
                <a:latin typeface="Calibri Light"/>
                <a:cs typeface="Calibri"/>
              </a:rPr>
              <a:t>ashtag</a:t>
            </a:r>
          </a:p>
        </p:txBody>
      </p:sp>
      <p:sp>
        <p:nvSpPr>
          <p:cNvPr id="29" name="TextBox 28">
            <a:extLst>
              <a:ext uri="{FF2B5EF4-FFF2-40B4-BE49-F238E27FC236}">
                <a16:creationId xmlns:a16="http://schemas.microsoft.com/office/drawing/2014/main" id="{AA762C91-EA07-4BBD-8CB7-7473F11E7853}"/>
              </a:ext>
            </a:extLst>
          </p:cNvPr>
          <p:cNvSpPr txBox="1"/>
          <p:nvPr/>
        </p:nvSpPr>
        <p:spPr>
          <a:xfrm>
            <a:off x="336398" y="2593075"/>
            <a:ext cx="1038386" cy="830997"/>
          </a:xfrm>
          <a:prstGeom prst="rect">
            <a:avLst/>
          </a:prstGeom>
          <a:solidFill>
            <a:srgbClr val="00B0F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bg1"/>
                </a:solidFill>
                <a:latin typeface="Calibri Light"/>
                <a:cs typeface="Calibri"/>
              </a:rPr>
              <a:t>Popularity &amp; Sentiment</a:t>
            </a:r>
            <a:endParaRPr lang="en-US"/>
          </a:p>
        </p:txBody>
      </p:sp>
      <p:sp>
        <p:nvSpPr>
          <p:cNvPr id="34" name="TextBox 33">
            <a:extLst>
              <a:ext uri="{FF2B5EF4-FFF2-40B4-BE49-F238E27FC236}">
                <a16:creationId xmlns:a16="http://schemas.microsoft.com/office/drawing/2014/main" id="{6B2F270D-09F7-4724-90FD-E410659EC327}"/>
              </a:ext>
            </a:extLst>
          </p:cNvPr>
          <p:cNvSpPr txBox="1"/>
          <p:nvPr/>
        </p:nvSpPr>
        <p:spPr>
          <a:xfrm>
            <a:off x="10867217" y="4911712"/>
            <a:ext cx="883404" cy="646331"/>
          </a:xfrm>
          <a:prstGeom prst="rect">
            <a:avLst/>
          </a:prstGeom>
          <a:solidFill>
            <a:srgbClr val="00B0F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latin typeface="Calibri Light"/>
                <a:cs typeface="Calibri"/>
              </a:rPr>
              <a:t>Tweets Detail</a:t>
            </a:r>
            <a:endParaRPr lang="en-US">
              <a:solidFill>
                <a:schemeClr val="bg1"/>
              </a:solidFill>
            </a:endParaRPr>
          </a:p>
        </p:txBody>
      </p:sp>
      <p:sp>
        <p:nvSpPr>
          <p:cNvPr id="35" name="TextBox 34">
            <a:extLst>
              <a:ext uri="{FF2B5EF4-FFF2-40B4-BE49-F238E27FC236}">
                <a16:creationId xmlns:a16="http://schemas.microsoft.com/office/drawing/2014/main" id="{A35348FF-48EE-45FD-8867-76D5D017E094}"/>
              </a:ext>
            </a:extLst>
          </p:cNvPr>
          <p:cNvSpPr txBox="1"/>
          <p:nvPr/>
        </p:nvSpPr>
        <p:spPr>
          <a:xfrm>
            <a:off x="565905" y="5015382"/>
            <a:ext cx="818828" cy="646331"/>
          </a:xfrm>
          <a:prstGeom prst="rect">
            <a:avLst/>
          </a:prstGeom>
          <a:solidFill>
            <a:srgbClr val="00B0F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latin typeface="Calibri Light"/>
                <a:cs typeface="Calibri"/>
              </a:rPr>
              <a:t>Hourly Trend</a:t>
            </a:r>
            <a:endParaRPr lang="en-US"/>
          </a:p>
        </p:txBody>
      </p:sp>
      <p:sp>
        <p:nvSpPr>
          <p:cNvPr id="36" name="TextBox 35">
            <a:extLst>
              <a:ext uri="{FF2B5EF4-FFF2-40B4-BE49-F238E27FC236}">
                <a16:creationId xmlns:a16="http://schemas.microsoft.com/office/drawing/2014/main" id="{9B1FB122-E301-466E-8F4D-A08B7D03D5B6}"/>
              </a:ext>
            </a:extLst>
          </p:cNvPr>
          <p:cNvSpPr txBox="1"/>
          <p:nvPr/>
        </p:nvSpPr>
        <p:spPr>
          <a:xfrm>
            <a:off x="8742853" y="964346"/>
            <a:ext cx="831744" cy="646331"/>
          </a:xfrm>
          <a:prstGeom prst="rect">
            <a:avLst/>
          </a:prstGeom>
          <a:solidFill>
            <a:srgbClr val="00B0F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latin typeface="Calibri Light"/>
                <a:cs typeface="Calibri"/>
              </a:rPr>
              <a:t>Overall Stats</a:t>
            </a:r>
          </a:p>
        </p:txBody>
      </p:sp>
      <p:cxnSp>
        <p:nvCxnSpPr>
          <p:cNvPr id="8" name="Straight Arrow Connector 7">
            <a:extLst>
              <a:ext uri="{FF2B5EF4-FFF2-40B4-BE49-F238E27FC236}">
                <a16:creationId xmlns:a16="http://schemas.microsoft.com/office/drawing/2014/main" id="{B75936D7-F0C5-4D9B-A8C0-B814DC7E0E3E}"/>
              </a:ext>
            </a:extLst>
          </p:cNvPr>
          <p:cNvCxnSpPr/>
          <p:nvPr/>
        </p:nvCxnSpPr>
        <p:spPr>
          <a:xfrm flipH="1">
            <a:off x="9148042" y="1606550"/>
            <a:ext cx="9235" cy="3140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Callout: Bent Line with No Border 9">
            <a:extLst>
              <a:ext uri="{FF2B5EF4-FFF2-40B4-BE49-F238E27FC236}">
                <a16:creationId xmlns:a16="http://schemas.microsoft.com/office/drawing/2014/main" id="{B16342AC-15CF-46E7-8AC8-2F6B6DAE6BF9}"/>
              </a:ext>
            </a:extLst>
          </p:cNvPr>
          <p:cNvSpPr/>
          <p:nvPr/>
        </p:nvSpPr>
        <p:spPr>
          <a:xfrm>
            <a:off x="11249890" y="1263856"/>
            <a:ext cx="958272" cy="669636"/>
          </a:xfrm>
          <a:prstGeom prst="callout2">
            <a:avLst/>
          </a:prstGeom>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cs typeface="Calibri"/>
              </a:rPr>
              <a:t>To Dash-board #2</a:t>
            </a:r>
            <a:endParaRPr lang="en-US" sz="1600"/>
          </a:p>
        </p:txBody>
      </p:sp>
      <p:pic>
        <p:nvPicPr>
          <p:cNvPr id="5" name="Picture 8" descr="A screenshot of a video game&#10;&#10;Description generated with high confidence">
            <a:extLst>
              <a:ext uri="{FF2B5EF4-FFF2-40B4-BE49-F238E27FC236}">
                <a16:creationId xmlns:a16="http://schemas.microsoft.com/office/drawing/2014/main" id="{4C9A52AE-3A3F-443B-A9B0-E07A2D5EC6C0}"/>
              </a:ext>
            </a:extLst>
          </p:cNvPr>
          <p:cNvPicPr>
            <a:picLocks noGrp="1" noChangeAspect="1"/>
          </p:cNvPicPr>
          <p:nvPr>
            <p:ph idx="1"/>
          </p:nvPr>
        </p:nvPicPr>
        <p:blipFill>
          <a:blip r:embed="rId5"/>
          <a:stretch>
            <a:fillRect/>
          </a:stretch>
        </p:blipFill>
        <p:spPr>
          <a:xfrm>
            <a:off x="1474532" y="1928112"/>
            <a:ext cx="9231816" cy="4445549"/>
          </a:xfrm>
        </p:spPr>
      </p:pic>
    </p:spTree>
    <p:extLst>
      <p:ext uri="{BB962C8B-B14F-4D97-AF65-F5344CB8AC3E}">
        <p14:creationId xmlns:p14="http://schemas.microsoft.com/office/powerpoint/2010/main" val="3244031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4AF974-0865-4D36-A435-C3A0A32B48DE}"/>
              </a:ext>
            </a:extLst>
          </p:cNvPr>
          <p:cNvSpPr>
            <a:spLocks noGrp="1"/>
          </p:cNvSpPr>
          <p:nvPr>
            <p:ph type="title"/>
          </p:nvPr>
        </p:nvSpPr>
        <p:spPr>
          <a:xfrm>
            <a:off x="1097280" y="286603"/>
            <a:ext cx="10058400" cy="1450757"/>
          </a:xfrm>
        </p:spPr>
        <p:txBody>
          <a:bodyPr>
            <a:normAutofit/>
          </a:bodyPr>
          <a:lstStyle/>
          <a:p>
            <a:r>
              <a:rPr lang="en-US"/>
              <a:t>Design Evolution  </a:t>
            </a:r>
            <a:br>
              <a:rPr lang="en-US">
                <a:cs typeface="Calibri Light"/>
              </a:rPr>
            </a:br>
            <a:r>
              <a:rPr lang="en-US" sz="3200"/>
              <a:t>Hashtags</a:t>
            </a:r>
          </a:p>
        </p:txBody>
      </p:sp>
      <p:sp>
        <p:nvSpPr>
          <p:cNvPr id="3" name="内容占位符 2">
            <a:extLst>
              <a:ext uri="{FF2B5EF4-FFF2-40B4-BE49-F238E27FC236}">
                <a16:creationId xmlns:a16="http://schemas.microsoft.com/office/drawing/2014/main" id="{C3895D10-0826-494C-B5AC-291DB40B69C5}"/>
              </a:ext>
            </a:extLst>
          </p:cNvPr>
          <p:cNvSpPr>
            <a:spLocks noGrp="1"/>
          </p:cNvSpPr>
          <p:nvPr>
            <p:ph idx="1"/>
          </p:nvPr>
        </p:nvSpPr>
        <p:spPr>
          <a:xfrm>
            <a:off x="8678268" y="1888800"/>
            <a:ext cx="3342016" cy="2155716"/>
          </a:xfrm>
        </p:spPr>
        <p:txBody>
          <a:bodyPr vert="horz" lIns="0" tIns="45720" rIns="0" bIns="45720" rtlCol="0" anchor="t">
            <a:normAutofit fontScale="92500" lnSpcReduction="10000"/>
          </a:bodyPr>
          <a:lstStyle/>
          <a:p>
            <a:r>
              <a:rPr lang="en-US" sz="1800" u="sng">
                <a:latin typeface="Calibri Light"/>
                <a:cs typeface="Calibri"/>
              </a:rPr>
              <a:t>What</a:t>
            </a:r>
            <a:r>
              <a:rPr lang="en-US" sz="1800" u="sng">
                <a:latin typeface="Calibri Light"/>
                <a:ea typeface="+mn-lt"/>
                <a:cs typeface="+mn-lt"/>
              </a:rPr>
              <a:t> are the most popular hashtags used?</a:t>
            </a:r>
          </a:p>
          <a:p>
            <a:r>
              <a:rPr lang="en-US" sz="1400">
                <a:latin typeface="Calibri Light"/>
                <a:cs typeface="Calibri"/>
              </a:rPr>
              <a:t>Used a word cloud since it is an effective/innovative way to convey commonly used words, combined with size and color to highlight popular words</a:t>
            </a:r>
          </a:p>
          <a:p>
            <a:r>
              <a:rPr lang="en-US" sz="1400">
                <a:latin typeface="Calibri Light"/>
                <a:cs typeface="Calibri"/>
              </a:rPr>
              <a:t>Alternate Charts considered: Bar Chart – all time winner or tree map. Bar chart would be an equally good option</a:t>
            </a:r>
          </a:p>
          <a:p>
            <a:endParaRPr lang="en-US">
              <a:latin typeface="Calibri Light"/>
              <a:cs typeface="Calibri"/>
            </a:endParaRPr>
          </a:p>
          <a:p>
            <a:pPr marL="0" indent="0">
              <a:buNone/>
            </a:pPr>
            <a:endParaRPr lang="en-US">
              <a:latin typeface="Calibri" panose="020F0502020204030204"/>
              <a:cs typeface="Calibri"/>
            </a:endParaRPr>
          </a:p>
          <a:p>
            <a:endParaRPr lang="en-US">
              <a:latin typeface="Calibri" panose="020F0502020204030204"/>
              <a:cs typeface="Calibri"/>
            </a:endParaRPr>
          </a:p>
        </p:txBody>
      </p:sp>
      <p:pic>
        <p:nvPicPr>
          <p:cNvPr id="6" name="图片 5">
            <a:extLst>
              <a:ext uri="{FF2B5EF4-FFF2-40B4-BE49-F238E27FC236}">
                <a16:creationId xmlns:a16="http://schemas.microsoft.com/office/drawing/2014/main" id="{89892081-79EA-4F0C-922D-D5AD923DD219}"/>
              </a:ext>
            </a:extLst>
          </p:cNvPr>
          <p:cNvPicPr>
            <a:picLocks noChangeAspect="1"/>
          </p:cNvPicPr>
          <p:nvPr/>
        </p:nvPicPr>
        <p:blipFill rotWithShape="1">
          <a:blip r:embed="rId3"/>
          <a:srcRect t="13176" r="39459" b="20320"/>
          <a:stretch/>
        </p:blipFill>
        <p:spPr>
          <a:xfrm>
            <a:off x="10946278" y="3962"/>
            <a:ext cx="1245721" cy="364908"/>
          </a:xfrm>
          <a:prstGeom prst="rect">
            <a:avLst/>
          </a:prstGeom>
        </p:spPr>
      </p:pic>
      <p:pic>
        <p:nvPicPr>
          <p:cNvPr id="7" name="Picture 2" descr="Image result for walmart logo">
            <a:extLst>
              <a:ext uri="{FF2B5EF4-FFF2-40B4-BE49-F238E27FC236}">
                <a16:creationId xmlns:a16="http://schemas.microsoft.com/office/drawing/2014/main" id="{9EDF665E-EDA3-489F-9755-A3BCF84F01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986" b="25932"/>
          <a:stretch/>
        </p:blipFill>
        <p:spPr bwMode="auto">
          <a:xfrm>
            <a:off x="9804177" y="3962"/>
            <a:ext cx="1245720" cy="36490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9" descr="A close up of a logo&#10;&#10;Description generated with very high confidence">
            <a:extLst>
              <a:ext uri="{FF2B5EF4-FFF2-40B4-BE49-F238E27FC236}">
                <a16:creationId xmlns:a16="http://schemas.microsoft.com/office/drawing/2014/main" id="{FBEB263F-3334-47B7-B19A-B0647D5E0E24}"/>
              </a:ext>
            </a:extLst>
          </p:cNvPr>
          <p:cNvPicPr>
            <a:picLocks noChangeAspect="1"/>
          </p:cNvPicPr>
          <p:nvPr/>
        </p:nvPicPr>
        <p:blipFill>
          <a:blip r:embed="rId5"/>
          <a:stretch>
            <a:fillRect/>
          </a:stretch>
        </p:blipFill>
        <p:spPr>
          <a:xfrm>
            <a:off x="7821441" y="1949364"/>
            <a:ext cx="857575" cy="883405"/>
          </a:xfrm>
          <a:prstGeom prst="rect">
            <a:avLst/>
          </a:prstGeom>
        </p:spPr>
      </p:pic>
      <p:pic>
        <p:nvPicPr>
          <p:cNvPr id="31" name="Picture 31" descr="A close up of a logo&#10;&#10;Description generated with high confidence">
            <a:extLst>
              <a:ext uri="{FF2B5EF4-FFF2-40B4-BE49-F238E27FC236}">
                <a16:creationId xmlns:a16="http://schemas.microsoft.com/office/drawing/2014/main" id="{B9AB1A97-BF9C-4738-A218-9E4391D9515F}"/>
              </a:ext>
            </a:extLst>
          </p:cNvPr>
          <p:cNvPicPr>
            <a:picLocks noChangeAspect="1"/>
          </p:cNvPicPr>
          <p:nvPr/>
        </p:nvPicPr>
        <p:blipFill>
          <a:blip r:embed="rId6"/>
          <a:stretch>
            <a:fillRect/>
          </a:stretch>
        </p:blipFill>
        <p:spPr>
          <a:xfrm>
            <a:off x="7628704" y="3981488"/>
            <a:ext cx="1038387" cy="1012557"/>
          </a:xfrm>
          <a:prstGeom prst="rect">
            <a:avLst/>
          </a:prstGeom>
        </p:spPr>
      </p:pic>
      <p:sp>
        <p:nvSpPr>
          <p:cNvPr id="4" name="内容占位符 2">
            <a:extLst>
              <a:ext uri="{FF2B5EF4-FFF2-40B4-BE49-F238E27FC236}">
                <a16:creationId xmlns:a16="http://schemas.microsoft.com/office/drawing/2014/main" id="{7AF7FE32-6280-4682-B71A-E243343BE5C7}"/>
              </a:ext>
            </a:extLst>
          </p:cNvPr>
          <p:cNvSpPr txBox="1">
            <a:spLocks/>
          </p:cNvSpPr>
          <p:nvPr/>
        </p:nvSpPr>
        <p:spPr>
          <a:xfrm>
            <a:off x="8669940" y="3946784"/>
            <a:ext cx="3343916" cy="2393538"/>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u="sng">
                <a:latin typeface="Calibri Light"/>
                <a:cs typeface="Calibri"/>
              </a:rPr>
              <a:t>Design</a:t>
            </a:r>
            <a:r>
              <a:rPr lang="en-US" sz="1800" b="1" u="sng">
                <a:latin typeface="Calibri Light"/>
                <a:cs typeface="Calibri"/>
              </a:rPr>
              <a:t>:</a:t>
            </a:r>
          </a:p>
          <a:p>
            <a:r>
              <a:rPr lang="en-US" sz="1400">
                <a:ea typeface="+mn-lt"/>
                <a:cs typeface="+mn-lt"/>
              </a:rPr>
              <a:t>Used a diverging scale of 2 colors since single color scale was not showing differences between words distinctly</a:t>
            </a:r>
          </a:p>
          <a:p>
            <a:r>
              <a:rPr lang="en-US" sz="1800" u="sng">
                <a:latin typeface="Calibri Light"/>
                <a:cs typeface="Calibri"/>
              </a:rPr>
              <a:t>Action: </a:t>
            </a:r>
          </a:p>
          <a:p>
            <a:r>
              <a:rPr lang="en-US" sz="1400">
                <a:latin typeface="Calibri Light"/>
                <a:cs typeface="Calibri"/>
              </a:rPr>
              <a:t>Select a word          all the other charts will filter accordingly</a:t>
            </a:r>
          </a:p>
          <a:p>
            <a:endParaRPr lang="en-US">
              <a:cs typeface="Calibri"/>
            </a:endParaRPr>
          </a:p>
          <a:p>
            <a:endParaRPr lang="en-US">
              <a:cs typeface="Calibri"/>
            </a:endParaRPr>
          </a:p>
        </p:txBody>
      </p:sp>
      <p:sp>
        <p:nvSpPr>
          <p:cNvPr id="5" name="Arrow: Right 4">
            <a:extLst>
              <a:ext uri="{FF2B5EF4-FFF2-40B4-BE49-F238E27FC236}">
                <a16:creationId xmlns:a16="http://schemas.microsoft.com/office/drawing/2014/main" id="{5670AF65-6A72-4D56-8861-517DAB57A036}"/>
              </a:ext>
            </a:extLst>
          </p:cNvPr>
          <p:cNvSpPr/>
          <p:nvPr/>
        </p:nvSpPr>
        <p:spPr>
          <a:xfrm>
            <a:off x="9769711" y="5592060"/>
            <a:ext cx="304223" cy="138546"/>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pic>
        <p:nvPicPr>
          <p:cNvPr id="8" name="Picture 8" descr="A screenshot of a cell phone&#10;&#10;Description generated with very high confidence">
            <a:extLst>
              <a:ext uri="{FF2B5EF4-FFF2-40B4-BE49-F238E27FC236}">
                <a16:creationId xmlns:a16="http://schemas.microsoft.com/office/drawing/2014/main" id="{ACEFD29D-E528-4D36-8194-42E5C4AEACB9}"/>
              </a:ext>
            </a:extLst>
          </p:cNvPr>
          <p:cNvPicPr>
            <a:picLocks noChangeAspect="1"/>
          </p:cNvPicPr>
          <p:nvPr/>
        </p:nvPicPr>
        <p:blipFill>
          <a:blip r:embed="rId7"/>
          <a:stretch>
            <a:fillRect/>
          </a:stretch>
        </p:blipFill>
        <p:spPr>
          <a:xfrm>
            <a:off x="214184" y="2021121"/>
            <a:ext cx="7552038" cy="3608649"/>
          </a:xfrm>
          <a:prstGeom prst="rect">
            <a:avLst/>
          </a:prstGeom>
        </p:spPr>
      </p:pic>
    </p:spTree>
    <p:extLst>
      <p:ext uri="{BB962C8B-B14F-4D97-AF65-F5344CB8AC3E}">
        <p14:creationId xmlns:p14="http://schemas.microsoft.com/office/powerpoint/2010/main" val="2245187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7F491-F4A0-4714-8813-9378664CD1F4}"/>
              </a:ext>
            </a:extLst>
          </p:cNvPr>
          <p:cNvSpPr>
            <a:spLocks noGrp="1"/>
          </p:cNvSpPr>
          <p:nvPr>
            <p:ph type="title"/>
          </p:nvPr>
        </p:nvSpPr>
        <p:spPr/>
        <p:txBody>
          <a:bodyPr/>
          <a:lstStyle/>
          <a:p>
            <a:r>
              <a:rPr lang="en-US">
                <a:cs typeface="Calibri Light"/>
              </a:rPr>
              <a:t>Design Evolution </a:t>
            </a:r>
            <a:br>
              <a:rPr lang="en-US">
                <a:cs typeface="Calibri Light"/>
              </a:rPr>
            </a:br>
            <a:r>
              <a:rPr lang="en-US" sz="3200">
                <a:cs typeface="Calibri Light"/>
              </a:rPr>
              <a:t>Popularity &amp; Sentiment</a:t>
            </a:r>
          </a:p>
        </p:txBody>
      </p:sp>
      <p:sp>
        <p:nvSpPr>
          <p:cNvPr id="5" name="TextBox 4">
            <a:extLst>
              <a:ext uri="{FF2B5EF4-FFF2-40B4-BE49-F238E27FC236}">
                <a16:creationId xmlns:a16="http://schemas.microsoft.com/office/drawing/2014/main" id="{917550EE-81E7-4E83-8212-C884E29EF9C1}"/>
              </a:ext>
            </a:extLst>
          </p:cNvPr>
          <p:cNvSpPr txBox="1"/>
          <p:nvPr/>
        </p:nvSpPr>
        <p:spPr>
          <a:xfrm>
            <a:off x="8569317" y="1889655"/>
            <a:ext cx="3543946"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u="sng">
                <a:latin typeface="Calibri Light"/>
                <a:cs typeface="Calibri Light"/>
              </a:rPr>
              <a:t>Are these tweets positive, negative or neutral ?</a:t>
            </a:r>
          </a:p>
          <a:p>
            <a:r>
              <a:rPr lang="en-US" sz="1600">
                <a:latin typeface="Calibri Light"/>
                <a:cs typeface="Calibri Light"/>
              </a:rPr>
              <a:t>Chose time series dot plot since it was easy to see concentration of tweets over time along with sentiment, with reference lines indicating major event occurences</a:t>
            </a:r>
          </a:p>
        </p:txBody>
      </p:sp>
      <p:pic>
        <p:nvPicPr>
          <p:cNvPr id="8" name="Picture 29" descr="A close up of a logo&#10;&#10;Description generated with very high confidence">
            <a:extLst>
              <a:ext uri="{FF2B5EF4-FFF2-40B4-BE49-F238E27FC236}">
                <a16:creationId xmlns:a16="http://schemas.microsoft.com/office/drawing/2014/main" id="{F41D369C-06DD-4FD4-9DDD-54AD7C35AFA4}"/>
              </a:ext>
            </a:extLst>
          </p:cNvPr>
          <p:cNvPicPr>
            <a:picLocks noChangeAspect="1"/>
          </p:cNvPicPr>
          <p:nvPr/>
        </p:nvPicPr>
        <p:blipFill>
          <a:blip r:embed="rId2"/>
          <a:stretch>
            <a:fillRect/>
          </a:stretch>
        </p:blipFill>
        <p:spPr>
          <a:xfrm>
            <a:off x="7718468" y="1949988"/>
            <a:ext cx="857575" cy="883405"/>
          </a:xfrm>
          <a:prstGeom prst="rect">
            <a:avLst/>
          </a:prstGeom>
        </p:spPr>
      </p:pic>
      <p:pic>
        <p:nvPicPr>
          <p:cNvPr id="12" name="Picture 31" descr="A close up of a logo&#10;&#10;Description generated with high confidence">
            <a:extLst>
              <a:ext uri="{FF2B5EF4-FFF2-40B4-BE49-F238E27FC236}">
                <a16:creationId xmlns:a16="http://schemas.microsoft.com/office/drawing/2014/main" id="{22AA63C0-7516-4665-A216-02CDBBCDFED7}"/>
              </a:ext>
            </a:extLst>
          </p:cNvPr>
          <p:cNvPicPr>
            <a:picLocks noChangeAspect="1"/>
          </p:cNvPicPr>
          <p:nvPr/>
        </p:nvPicPr>
        <p:blipFill>
          <a:blip r:embed="rId3"/>
          <a:stretch>
            <a:fillRect/>
          </a:stretch>
        </p:blipFill>
        <p:spPr>
          <a:xfrm>
            <a:off x="7638361" y="3698341"/>
            <a:ext cx="1025472" cy="986727"/>
          </a:xfrm>
          <a:prstGeom prst="rect">
            <a:avLst/>
          </a:prstGeom>
        </p:spPr>
      </p:pic>
      <p:sp>
        <p:nvSpPr>
          <p:cNvPr id="7" name="TextBox 6">
            <a:extLst>
              <a:ext uri="{FF2B5EF4-FFF2-40B4-BE49-F238E27FC236}">
                <a16:creationId xmlns:a16="http://schemas.microsoft.com/office/drawing/2014/main" id="{F3CD6323-7B8E-49FE-BCAD-9BF8D77E099D}"/>
              </a:ext>
            </a:extLst>
          </p:cNvPr>
          <p:cNvSpPr txBox="1"/>
          <p:nvPr/>
        </p:nvSpPr>
        <p:spPr>
          <a:xfrm>
            <a:off x="8568665" y="3703752"/>
            <a:ext cx="3359219"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u="sng">
                <a:latin typeface="Calibri Light"/>
                <a:cs typeface="Calibri Light"/>
              </a:rPr>
              <a:t>Design:</a:t>
            </a:r>
          </a:p>
          <a:p>
            <a:r>
              <a:rPr lang="en-US" sz="1600">
                <a:latin typeface="Calibri Light"/>
                <a:cs typeface="Calibri Light"/>
              </a:rPr>
              <a:t>Positive Tweets: </a:t>
            </a:r>
            <a:r>
              <a:rPr lang="en-US" sz="1600" b="1">
                <a:solidFill>
                  <a:srgbClr val="00B050"/>
                </a:solidFill>
                <a:latin typeface="Calibri Light"/>
                <a:cs typeface="Calibri Light"/>
              </a:rPr>
              <a:t>Green</a:t>
            </a:r>
          </a:p>
          <a:p>
            <a:r>
              <a:rPr lang="en-US" sz="1600">
                <a:latin typeface="Calibri Light"/>
                <a:cs typeface="Calibri Light"/>
              </a:rPr>
              <a:t>Negative Tweets: </a:t>
            </a:r>
            <a:r>
              <a:rPr lang="en-US" sz="1600" b="1">
                <a:solidFill>
                  <a:srgbClr val="FF0000"/>
                </a:solidFill>
                <a:latin typeface="Calibri Light"/>
                <a:cs typeface="Calibri Light"/>
              </a:rPr>
              <a:t>Red</a:t>
            </a:r>
          </a:p>
          <a:p>
            <a:r>
              <a:rPr lang="en-US" sz="1600">
                <a:latin typeface="Calibri Light"/>
                <a:cs typeface="Calibri Light"/>
              </a:rPr>
              <a:t>The running average polarity in last minute: </a:t>
            </a:r>
            <a:r>
              <a:rPr lang="en-US" sz="1600" b="1">
                <a:latin typeface="Calibri Light"/>
                <a:cs typeface="Calibri Light"/>
              </a:rPr>
              <a:t>White trend line</a:t>
            </a:r>
          </a:p>
          <a:p>
            <a:endParaRPr lang="en-US" sz="1600">
              <a:latin typeface="Calibri Light"/>
              <a:cs typeface="Calibri Light"/>
            </a:endParaRPr>
          </a:p>
          <a:p>
            <a:r>
              <a:rPr lang="en-US" sz="1600" u="sng">
                <a:latin typeface="Calibri Light"/>
                <a:cs typeface="Calibri Light"/>
              </a:rPr>
              <a:t>Action:</a:t>
            </a:r>
          </a:p>
          <a:p>
            <a:r>
              <a:rPr lang="en-US" sz="1600">
                <a:latin typeface="Calibri Light"/>
                <a:cs typeface="Calibri Light"/>
              </a:rPr>
              <a:t>Search any keyword we prefer by the</a:t>
            </a:r>
            <a:r>
              <a:rPr lang="en-US" sz="1600" b="1">
                <a:latin typeface="Calibri Light"/>
                <a:cs typeface="Calibri Light"/>
              </a:rPr>
              <a:t> search bar </a:t>
            </a:r>
            <a:r>
              <a:rPr lang="en-US" sz="1600">
                <a:latin typeface="Calibri Light"/>
                <a:cs typeface="Calibri Light"/>
              </a:rPr>
              <a:t>at the top, filters all other charts</a:t>
            </a:r>
            <a:endParaRPr lang="en-US" sz="1600">
              <a:cs typeface="Calibri"/>
            </a:endParaRPr>
          </a:p>
        </p:txBody>
      </p:sp>
      <p:pic>
        <p:nvPicPr>
          <p:cNvPr id="9" name="Picture 9" descr="A screenshot of a video game&#10;&#10;Description generated with high confidence">
            <a:extLst>
              <a:ext uri="{FF2B5EF4-FFF2-40B4-BE49-F238E27FC236}">
                <a16:creationId xmlns:a16="http://schemas.microsoft.com/office/drawing/2014/main" id="{34ADA858-C4B9-4DCE-A4DC-F504B0978B1F}"/>
              </a:ext>
            </a:extLst>
          </p:cNvPr>
          <p:cNvPicPr>
            <a:picLocks noGrp="1" noChangeAspect="1"/>
          </p:cNvPicPr>
          <p:nvPr>
            <p:ph idx="1"/>
          </p:nvPr>
        </p:nvPicPr>
        <p:blipFill>
          <a:blip r:embed="rId4"/>
          <a:stretch>
            <a:fillRect/>
          </a:stretch>
        </p:blipFill>
        <p:spPr>
          <a:xfrm>
            <a:off x="126245" y="2045219"/>
            <a:ext cx="7510849" cy="3006554"/>
          </a:xfrm>
        </p:spPr>
      </p:pic>
    </p:spTree>
    <p:extLst>
      <p:ext uri="{BB962C8B-B14F-4D97-AF65-F5344CB8AC3E}">
        <p14:creationId xmlns:p14="http://schemas.microsoft.com/office/powerpoint/2010/main" val="1845702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7F491-F4A0-4714-8813-9378664CD1F4}"/>
              </a:ext>
            </a:extLst>
          </p:cNvPr>
          <p:cNvSpPr>
            <a:spLocks noGrp="1"/>
          </p:cNvSpPr>
          <p:nvPr>
            <p:ph type="title"/>
          </p:nvPr>
        </p:nvSpPr>
        <p:spPr/>
        <p:txBody>
          <a:bodyPr/>
          <a:lstStyle/>
          <a:p>
            <a:r>
              <a:rPr lang="en-US">
                <a:cs typeface="Calibri Light"/>
              </a:rPr>
              <a:t>Design Evolution</a:t>
            </a:r>
            <a:br>
              <a:rPr lang="en-US">
                <a:cs typeface="Calibri Light"/>
              </a:rPr>
            </a:br>
            <a:r>
              <a:rPr lang="en-US" sz="3200">
                <a:cs typeface="Calibri Light"/>
              </a:rPr>
              <a:t>Hourly Trend &amp; Tweet Type</a:t>
            </a:r>
          </a:p>
        </p:txBody>
      </p:sp>
      <p:sp>
        <p:nvSpPr>
          <p:cNvPr id="5" name="TextBox 4">
            <a:extLst>
              <a:ext uri="{FF2B5EF4-FFF2-40B4-BE49-F238E27FC236}">
                <a16:creationId xmlns:a16="http://schemas.microsoft.com/office/drawing/2014/main" id="{917550EE-81E7-4E83-8212-C884E29EF9C1}"/>
              </a:ext>
            </a:extLst>
          </p:cNvPr>
          <p:cNvSpPr txBox="1"/>
          <p:nvPr/>
        </p:nvSpPr>
        <p:spPr>
          <a:xfrm>
            <a:off x="8741045" y="2154263"/>
            <a:ext cx="3164173"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u="sng">
                <a:latin typeface="Calibri Light"/>
                <a:cs typeface="Calibri Light"/>
              </a:rPr>
              <a:t>What are critical points in time when social media activity increases? Are certain types of tweets more common?</a:t>
            </a:r>
          </a:p>
          <a:p>
            <a:endParaRPr lang="en-US" sz="1600">
              <a:latin typeface="Calibri Light"/>
              <a:cs typeface="Calibri Light"/>
            </a:endParaRPr>
          </a:p>
          <a:p>
            <a:r>
              <a:rPr lang="en-US" sz="1600">
                <a:latin typeface="Calibri Light"/>
                <a:cs typeface="Calibri Light"/>
              </a:rPr>
              <a:t>Alternative chart: Area chart, however line chart is best to show trends over time, especially for comparing multiple categories</a:t>
            </a:r>
          </a:p>
          <a:p>
            <a:endParaRPr lang="en-US" sz="1600">
              <a:latin typeface="Calibri Light"/>
              <a:cs typeface="Calibri Light"/>
            </a:endParaRPr>
          </a:p>
          <a:p>
            <a:r>
              <a:rPr lang="en-US" sz="1600" u="sng">
                <a:latin typeface="Calibri Light"/>
                <a:cs typeface="Calibri Light"/>
              </a:rPr>
              <a:t>Design:</a:t>
            </a:r>
            <a:endParaRPr lang="en-US" sz="1600">
              <a:cs typeface="Calibri"/>
            </a:endParaRPr>
          </a:p>
          <a:p>
            <a:r>
              <a:rPr lang="en-US" sz="1600" b="1">
                <a:latin typeface="Calibri Light"/>
                <a:cs typeface="Calibri Light"/>
              </a:rPr>
              <a:t>Tweets, retweets</a:t>
            </a:r>
            <a:r>
              <a:rPr lang="en-US" sz="1600">
                <a:latin typeface="Calibri Light"/>
                <a:cs typeface="Calibri Light"/>
              </a:rPr>
              <a:t> and </a:t>
            </a:r>
            <a:r>
              <a:rPr lang="en-US" sz="1600" b="1">
                <a:latin typeface="Calibri Light"/>
                <a:cs typeface="Calibri Light"/>
              </a:rPr>
              <a:t>Replies</a:t>
            </a:r>
            <a:r>
              <a:rPr lang="en-US" sz="1600">
                <a:latin typeface="Calibri Light"/>
                <a:cs typeface="Calibri Light"/>
              </a:rPr>
              <a:t> are marked in different color trend lines.</a:t>
            </a:r>
          </a:p>
          <a:p>
            <a:r>
              <a:rPr lang="en-US" sz="1600">
                <a:latin typeface="Calibri Light"/>
                <a:cs typeface="Calibri Light"/>
              </a:rPr>
              <a:t>The stacked bar on the top shows the </a:t>
            </a:r>
            <a:r>
              <a:rPr lang="en-US" sz="1600" b="1">
                <a:latin typeface="Calibri Light"/>
                <a:cs typeface="Calibri Light"/>
              </a:rPr>
              <a:t>overall percentage of each type of tweets</a:t>
            </a:r>
            <a:r>
              <a:rPr lang="en-US" sz="1600">
                <a:latin typeface="Calibri Light"/>
                <a:cs typeface="Calibri Light"/>
              </a:rPr>
              <a:t>.</a:t>
            </a:r>
          </a:p>
          <a:p>
            <a:endParaRPr lang="en-US" sz="1600">
              <a:solidFill>
                <a:srgbClr val="000000"/>
              </a:solidFill>
              <a:latin typeface="Calibri Light"/>
              <a:cs typeface="Calibri Light"/>
            </a:endParaRPr>
          </a:p>
        </p:txBody>
      </p:sp>
      <p:pic>
        <p:nvPicPr>
          <p:cNvPr id="8" name="Picture 29" descr="A close up of a logo&#10;&#10;Description generated with very high confidence">
            <a:extLst>
              <a:ext uri="{FF2B5EF4-FFF2-40B4-BE49-F238E27FC236}">
                <a16:creationId xmlns:a16="http://schemas.microsoft.com/office/drawing/2014/main" id="{F41D369C-06DD-4FD4-9DDD-54AD7C35AFA4}"/>
              </a:ext>
            </a:extLst>
          </p:cNvPr>
          <p:cNvPicPr>
            <a:picLocks noChangeAspect="1"/>
          </p:cNvPicPr>
          <p:nvPr/>
        </p:nvPicPr>
        <p:blipFill>
          <a:blip r:embed="rId2"/>
          <a:stretch>
            <a:fillRect/>
          </a:stretch>
        </p:blipFill>
        <p:spPr>
          <a:xfrm>
            <a:off x="7811144" y="2083229"/>
            <a:ext cx="857575" cy="883405"/>
          </a:xfrm>
          <a:prstGeom prst="rect">
            <a:avLst/>
          </a:prstGeom>
        </p:spPr>
      </p:pic>
      <p:pic>
        <p:nvPicPr>
          <p:cNvPr id="12" name="Picture 31" descr="A close up of a logo&#10;&#10;Description generated with high confidence">
            <a:extLst>
              <a:ext uri="{FF2B5EF4-FFF2-40B4-BE49-F238E27FC236}">
                <a16:creationId xmlns:a16="http://schemas.microsoft.com/office/drawing/2014/main" id="{22AA63C0-7516-4665-A216-02CDBBCDFED7}"/>
              </a:ext>
            </a:extLst>
          </p:cNvPr>
          <p:cNvPicPr>
            <a:picLocks noChangeAspect="1"/>
          </p:cNvPicPr>
          <p:nvPr/>
        </p:nvPicPr>
        <p:blipFill>
          <a:blip r:embed="rId3"/>
          <a:stretch>
            <a:fillRect/>
          </a:stretch>
        </p:blipFill>
        <p:spPr>
          <a:xfrm>
            <a:off x="7812167" y="4543976"/>
            <a:ext cx="1025472" cy="986727"/>
          </a:xfrm>
          <a:prstGeom prst="rect">
            <a:avLst/>
          </a:prstGeom>
        </p:spPr>
      </p:pic>
      <p:pic>
        <p:nvPicPr>
          <p:cNvPr id="3" name="Picture 3" descr="A screenshot of a video game&#10;&#10;Description generated with high confidence">
            <a:extLst>
              <a:ext uri="{FF2B5EF4-FFF2-40B4-BE49-F238E27FC236}">
                <a16:creationId xmlns:a16="http://schemas.microsoft.com/office/drawing/2014/main" id="{34086DC8-BB60-4493-BC61-DCFEB190D432}"/>
              </a:ext>
            </a:extLst>
          </p:cNvPr>
          <p:cNvPicPr>
            <a:picLocks noChangeAspect="1"/>
          </p:cNvPicPr>
          <p:nvPr/>
        </p:nvPicPr>
        <p:blipFill>
          <a:blip r:embed="rId4"/>
          <a:stretch>
            <a:fillRect/>
          </a:stretch>
        </p:blipFill>
        <p:spPr>
          <a:xfrm>
            <a:off x="183293" y="1884924"/>
            <a:ext cx="7582929" cy="3592721"/>
          </a:xfrm>
          <a:prstGeom prst="rect">
            <a:avLst/>
          </a:prstGeom>
        </p:spPr>
      </p:pic>
    </p:spTree>
    <p:extLst>
      <p:ext uri="{BB962C8B-B14F-4D97-AF65-F5344CB8AC3E}">
        <p14:creationId xmlns:p14="http://schemas.microsoft.com/office/powerpoint/2010/main" val="611893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7F491-F4A0-4714-8813-9378664CD1F4}"/>
              </a:ext>
            </a:extLst>
          </p:cNvPr>
          <p:cNvSpPr>
            <a:spLocks noGrp="1"/>
          </p:cNvSpPr>
          <p:nvPr>
            <p:ph type="title"/>
          </p:nvPr>
        </p:nvSpPr>
        <p:spPr/>
        <p:txBody>
          <a:bodyPr/>
          <a:lstStyle/>
          <a:p>
            <a:r>
              <a:rPr lang="en-US">
                <a:cs typeface="Calibri Light"/>
              </a:rPr>
              <a:t>Design Evolution</a:t>
            </a:r>
            <a:br>
              <a:rPr lang="en-US">
                <a:cs typeface="Calibri Light"/>
              </a:rPr>
            </a:br>
            <a:r>
              <a:rPr lang="en-US" sz="3200">
                <a:cs typeface="Calibri Light"/>
              </a:rPr>
              <a:t>Tweets Detail</a:t>
            </a:r>
          </a:p>
        </p:txBody>
      </p:sp>
      <p:sp>
        <p:nvSpPr>
          <p:cNvPr id="5" name="TextBox 4">
            <a:extLst>
              <a:ext uri="{FF2B5EF4-FFF2-40B4-BE49-F238E27FC236}">
                <a16:creationId xmlns:a16="http://schemas.microsoft.com/office/drawing/2014/main" id="{917550EE-81E7-4E83-8212-C884E29EF9C1}"/>
              </a:ext>
            </a:extLst>
          </p:cNvPr>
          <p:cNvSpPr txBox="1"/>
          <p:nvPr/>
        </p:nvSpPr>
        <p:spPr>
          <a:xfrm>
            <a:off x="8070269" y="1845277"/>
            <a:ext cx="3634353"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u="sng">
                <a:latin typeface="Calibri Light"/>
                <a:cs typeface="Calibri Light"/>
              </a:rPr>
              <a:t>Identify the most popular tweets by favorites or retweets</a:t>
            </a:r>
            <a:endParaRPr lang="en-US" sz="1600" u="sng">
              <a:ea typeface="+mn-lt"/>
              <a:cs typeface="+mn-lt"/>
            </a:endParaRPr>
          </a:p>
          <a:p>
            <a:endParaRPr lang="en-US" sz="1600" u="sng">
              <a:latin typeface="Calibri Light"/>
              <a:ea typeface="+mn-lt"/>
              <a:cs typeface="Calibri Light"/>
            </a:endParaRPr>
          </a:p>
          <a:p>
            <a:r>
              <a:rPr lang="en-US" sz="1600" u="sng">
                <a:latin typeface="Calibri Light"/>
                <a:cs typeface="Calibri Light"/>
              </a:rPr>
              <a:t>Alternate chart: </a:t>
            </a:r>
            <a:r>
              <a:rPr lang="en-US" sz="1400">
                <a:latin typeface="Calibri Light"/>
                <a:cs typeface="Calibri Light"/>
              </a:rPr>
              <a:t>Since we want to see the content of a tweet, the table with tweet statistics is the best and simplest way to visualize</a:t>
            </a:r>
          </a:p>
          <a:p>
            <a:endParaRPr lang="en-US" sz="1600" u="sng">
              <a:latin typeface="Calibri Light"/>
              <a:cs typeface="Calibri Light"/>
            </a:endParaRPr>
          </a:p>
          <a:p>
            <a:r>
              <a:rPr lang="en-US" sz="1600" u="sng">
                <a:latin typeface="Calibri Light"/>
                <a:cs typeface="Calibri Light"/>
              </a:rPr>
              <a:t>Design:</a:t>
            </a:r>
            <a:endParaRPr lang="en-US">
              <a:cs typeface="Calibri"/>
            </a:endParaRPr>
          </a:p>
          <a:p>
            <a:r>
              <a:rPr lang="en-US" sz="1400">
                <a:latin typeface="Calibri Light"/>
                <a:cs typeface="Calibri Light"/>
              </a:rPr>
              <a:t>Shows all tweets by the hashtag we select.</a:t>
            </a:r>
            <a:endParaRPr lang="en-US" sz="1400">
              <a:cs typeface="Calibri"/>
            </a:endParaRPr>
          </a:p>
          <a:p>
            <a:endParaRPr lang="en-US" sz="1600">
              <a:latin typeface="Calibri Light"/>
              <a:cs typeface="Calibri Light"/>
            </a:endParaRPr>
          </a:p>
          <a:p>
            <a:r>
              <a:rPr lang="en-US" sz="1600" u="sng">
                <a:latin typeface="Calibri Light"/>
                <a:cs typeface="Calibri Light"/>
              </a:rPr>
              <a:t>Action:</a:t>
            </a:r>
            <a:endParaRPr lang="en-US" sz="1600" u="sng">
              <a:cs typeface="Calibri"/>
            </a:endParaRPr>
          </a:p>
          <a:p>
            <a:r>
              <a:rPr lang="en-US" sz="1400">
                <a:solidFill>
                  <a:srgbClr val="000000"/>
                </a:solidFill>
                <a:latin typeface="Calibri Light"/>
                <a:cs typeface="Calibri Light"/>
              </a:rPr>
              <a:t>Choose the sorting of Tweets:  </a:t>
            </a:r>
          </a:p>
          <a:p>
            <a:r>
              <a:rPr lang="en-US" sz="1400" b="1">
                <a:solidFill>
                  <a:srgbClr val="000000"/>
                </a:solidFill>
                <a:latin typeface="Calibri Light"/>
                <a:cs typeface="Calibri Light"/>
              </a:rPr>
              <a:t>By number of favorites</a:t>
            </a:r>
            <a:r>
              <a:rPr lang="en-US" sz="1400">
                <a:solidFill>
                  <a:srgbClr val="000000"/>
                </a:solidFill>
                <a:latin typeface="Calibri Light"/>
                <a:cs typeface="Calibri Light"/>
              </a:rPr>
              <a:t>  OR</a:t>
            </a:r>
            <a:endParaRPr lang="en-US" sz="1400">
              <a:cs typeface="Calibri"/>
            </a:endParaRPr>
          </a:p>
          <a:p>
            <a:r>
              <a:rPr lang="en-US" sz="1400" b="1">
                <a:solidFill>
                  <a:srgbClr val="000000"/>
                </a:solidFill>
                <a:latin typeface="Calibri Light"/>
                <a:cs typeface="Calibri Light"/>
              </a:rPr>
              <a:t>By</a:t>
            </a:r>
            <a:r>
              <a:rPr lang="en-US" sz="1400">
                <a:solidFill>
                  <a:srgbClr val="000000"/>
                </a:solidFill>
                <a:latin typeface="Calibri Light"/>
                <a:cs typeface="Calibri Light"/>
              </a:rPr>
              <a:t> </a:t>
            </a:r>
            <a:r>
              <a:rPr lang="en-US" sz="1400" b="1">
                <a:solidFill>
                  <a:srgbClr val="000000"/>
                </a:solidFill>
                <a:latin typeface="Calibri Light"/>
                <a:cs typeface="Calibri Light"/>
              </a:rPr>
              <a:t>number of retweets</a:t>
            </a:r>
            <a:endParaRPr lang="en-US" sz="1400" b="1">
              <a:solidFill>
                <a:srgbClr val="000000"/>
              </a:solidFill>
              <a:latin typeface="Calibri"/>
              <a:cs typeface="Calibri"/>
            </a:endParaRPr>
          </a:p>
          <a:p>
            <a:endParaRPr lang="en-US" sz="1400" b="1">
              <a:solidFill>
                <a:srgbClr val="000000"/>
              </a:solidFill>
              <a:latin typeface="Calibri Light"/>
              <a:cs typeface="Calibri Light"/>
            </a:endParaRPr>
          </a:p>
          <a:p>
            <a:r>
              <a:rPr lang="en-US" sz="1400">
                <a:solidFill>
                  <a:srgbClr val="000000"/>
                </a:solidFill>
                <a:latin typeface="Calibri"/>
                <a:cs typeface="Calibri"/>
              </a:rPr>
              <a:t>Selecting a tweet opens up the tweet in browser window</a:t>
            </a:r>
            <a:endParaRPr lang="en-US" sz="1400">
              <a:solidFill>
                <a:srgbClr val="000000"/>
              </a:solidFill>
              <a:latin typeface="Calibri Light"/>
              <a:cs typeface="Calibri Light"/>
            </a:endParaRPr>
          </a:p>
          <a:p>
            <a:endParaRPr lang="en-US" sz="1600">
              <a:solidFill>
                <a:srgbClr val="000000"/>
              </a:solidFill>
              <a:latin typeface="Calibri Light"/>
              <a:cs typeface="Calibri Light"/>
            </a:endParaRPr>
          </a:p>
          <a:p>
            <a:endParaRPr lang="en-US" sz="1600">
              <a:solidFill>
                <a:srgbClr val="000000"/>
              </a:solidFill>
              <a:latin typeface="Calibri Light"/>
              <a:cs typeface="Calibri Light"/>
            </a:endParaRPr>
          </a:p>
        </p:txBody>
      </p:sp>
      <p:pic>
        <p:nvPicPr>
          <p:cNvPr id="13" name="Picture 13" descr="A screenshot of a cell phone&#10;&#10;Description generated with high confidence">
            <a:extLst>
              <a:ext uri="{FF2B5EF4-FFF2-40B4-BE49-F238E27FC236}">
                <a16:creationId xmlns:a16="http://schemas.microsoft.com/office/drawing/2014/main" id="{F59E9045-429A-40FB-8E79-B7075F4AE1D6}"/>
              </a:ext>
            </a:extLst>
          </p:cNvPr>
          <p:cNvPicPr>
            <a:picLocks noChangeAspect="1"/>
          </p:cNvPicPr>
          <p:nvPr/>
        </p:nvPicPr>
        <p:blipFill>
          <a:blip r:embed="rId2"/>
          <a:stretch>
            <a:fillRect/>
          </a:stretch>
        </p:blipFill>
        <p:spPr>
          <a:xfrm>
            <a:off x="5258513" y="5465500"/>
            <a:ext cx="2733675" cy="647700"/>
          </a:xfrm>
          <a:prstGeom prst="rect">
            <a:avLst/>
          </a:prstGeom>
        </p:spPr>
      </p:pic>
      <p:pic>
        <p:nvPicPr>
          <p:cNvPr id="15" name="Picture 15" descr="A close up of a sign&#10;&#10;Description generated with very high confidence">
            <a:extLst>
              <a:ext uri="{FF2B5EF4-FFF2-40B4-BE49-F238E27FC236}">
                <a16:creationId xmlns:a16="http://schemas.microsoft.com/office/drawing/2014/main" id="{71314686-A8C9-4801-B4E1-A3205BEDBFCA}"/>
              </a:ext>
            </a:extLst>
          </p:cNvPr>
          <p:cNvPicPr>
            <a:picLocks noChangeAspect="1"/>
          </p:cNvPicPr>
          <p:nvPr/>
        </p:nvPicPr>
        <p:blipFill>
          <a:blip r:embed="rId3"/>
          <a:stretch>
            <a:fillRect/>
          </a:stretch>
        </p:blipFill>
        <p:spPr>
          <a:xfrm>
            <a:off x="10571694" y="4547425"/>
            <a:ext cx="844658" cy="818828"/>
          </a:xfrm>
          <a:prstGeom prst="rect">
            <a:avLst/>
          </a:prstGeom>
        </p:spPr>
      </p:pic>
      <p:pic>
        <p:nvPicPr>
          <p:cNvPr id="7" name="Picture 7" descr="A screenshot of a computer screen&#10;&#10;Description generated with very high confidence">
            <a:extLst>
              <a:ext uri="{FF2B5EF4-FFF2-40B4-BE49-F238E27FC236}">
                <a16:creationId xmlns:a16="http://schemas.microsoft.com/office/drawing/2014/main" id="{645121E8-FD3B-4DE8-8A4F-6C770BC282C7}"/>
              </a:ext>
            </a:extLst>
          </p:cNvPr>
          <p:cNvPicPr>
            <a:picLocks noGrp="1" noChangeAspect="1"/>
          </p:cNvPicPr>
          <p:nvPr>
            <p:ph idx="1"/>
          </p:nvPr>
        </p:nvPicPr>
        <p:blipFill>
          <a:blip r:embed="rId4"/>
          <a:stretch>
            <a:fillRect/>
          </a:stretch>
        </p:blipFill>
        <p:spPr>
          <a:xfrm>
            <a:off x="194722" y="1842105"/>
            <a:ext cx="7796083" cy="3526051"/>
          </a:xfrm>
        </p:spPr>
      </p:pic>
    </p:spTree>
    <p:extLst>
      <p:ext uri="{BB962C8B-B14F-4D97-AF65-F5344CB8AC3E}">
        <p14:creationId xmlns:p14="http://schemas.microsoft.com/office/powerpoint/2010/main" val="1270441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4AF974-0865-4D36-A435-C3A0A32B48DE}"/>
              </a:ext>
            </a:extLst>
          </p:cNvPr>
          <p:cNvSpPr>
            <a:spLocks noGrp="1"/>
          </p:cNvSpPr>
          <p:nvPr>
            <p:ph type="title"/>
          </p:nvPr>
        </p:nvSpPr>
        <p:spPr>
          <a:xfrm>
            <a:off x="1097280" y="286603"/>
            <a:ext cx="10058400" cy="1450757"/>
          </a:xfrm>
        </p:spPr>
        <p:txBody>
          <a:bodyPr>
            <a:normAutofit/>
          </a:bodyPr>
          <a:lstStyle/>
          <a:p>
            <a:r>
              <a:rPr lang="en-US"/>
              <a:t>Design Evolution</a:t>
            </a:r>
            <a:br>
              <a:rPr lang="en-US"/>
            </a:br>
            <a:r>
              <a:rPr lang="en-US" sz="3200">
                <a:cs typeface="Calibri Light"/>
              </a:rPr>
              <a:t>Dashboard #2 Overview</a:t>
            </a:r>
          </a:p>
        </p:txBody>
      </p:sp>
      <p:pic>
        <p:nvPicPr>
          <p:cNvPr id="6" name="图片 5">
            <a:extLst>
              <a:ext uri="{FF2B5EF4-FFF2-40B4-BE49-F238E27FC236}">
                <a16:creationId xmlns:a16="http://schemas.microsoft.com/office/drawing/2014/main" id="{89892081-79EA-4F0C-922D-D5AD923DD219}"/>
              </a:ext>
            </a:extLst>
          </p:cNvPr>
          <p:cNvPicPr>
            <a:picLocks noChangeAspect="1"/>
          </p:cNvPicPr>
          <p:nvPr/>
        </p:nvPicPr>
        <p:blipFill rotWithShape="1">
          <a:blip r:embed="rId3"/>
          <a:srcRect t="13176" r="39459" b="20320"/>
          <a:stretch/>
        </p:blipFill>
        <p:spPr>
          <a:xfrm>
            <a:off x="10946278" y="3962"/>
            <a:ext cx="1245721" cy="364908"/>
          </a:xfrm>
          <a:prstGeom prst="rect">
            <a:avLst/>
          </a:prstGeom>
        </p:spPr>
      </p:pic>
      <p:pic>
        <p:nvPicPr>
          <p:cNvPr id="7" name="Picture 2" descr="Image result for walmart logo">
            <a:extLst>
              <a:ext uri="{FF2B5EF4-FFF2-40B4-BE49-F238E27FC236}">
                <a16:creationId xmlns:a16="http://schemas.microsoft.com/office/drawing/2014/main" id="{9EDF665E-EDA3-489F-9755-A3BCF84F01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986" b="25932"/>
          <a:stretch/>
        </p:blipFill>
        <p:spPr bwMode="auto">
          <a:xfrm>
            <a:off x="9804177" y="3962"/>
            <a:ext cx="1245720" cy="36490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6B2C4DF-C650-4775-B30C-18DCC0C76291}"/>
              </a:ext>
            </a:extLst>
          </p:cNvPr>
          <p:cNvSpPr txBox="1"/>
          <p:nvPr/>
        </p:nvSpPr>
        <p:spPr>
          <a:xfrm>
            <a:off x="10886217" y="4984458"/>
            <a:ext cx="1032835" cy="830997"/>
          </a:xfrm>
          <a:prstGeom prst="rect">
            <a:avLst/>
          </a:prstGeom>
          <a:solidFill>
            <a:srgbClr val="00B0F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bg1"/>
                </a:solidFill>
                <a:latin typeface="Calibri Light"/>
                <a:cs typeface="Calibri"/>
              </a:rPr>
              <a:t>Tree Map for</a:t>
            </a:r>
          </a:p>
          <a:p>
            <a:pPr algn="ctr"/>
            <a:r>
              <a:rPr lang="en-US" sz="1600">
                <a:solidFill>
                  <a:schemeClr val="bg1"/>
                </a:solidFill>
                <a:latin typeface="Calibri Light"/>
                <a:cs typeface="Calibri Light"/>
              </a:rPr>
              <a:t>Platform</a:t>
            </a:r>
            <a:endParaRPr lang="en-US" sz="1600" err="1">
              <a:solidFill>
                <a:schemeClr val="bg1"/>
              </a:solidFill>
              <a:latin typeface="Calibri Light"/>
              <a:cs typeface="Calibri"/>
            </a:endParaRPr>
          </a:p>
        </p:txBody>
      </p:sp>
      <p:sp>
        <p:nvSpPr>
          <p:cNvPr id="29" name="TextBox 28">
            <a:extLst>
              <a:ext uri="{FF2B5EF4-FFF2-40B4-BE49-F238E27FC236}">
                <a16:creationId xmlns:a16="http://schemas.microsoft.com/office/drawing/2014/main" id="{AA762C91-EA07-4BBD-8CB7-7473F11E7853}"/>
              </a:ext>
            </a:extLst>
          </p:cNvPr>
          <p:cNvSpPr txBox="1"/>
          <p:nvPr/>
        </p:nvSpPr>
        <p:spPr>
          <a:xfrm>
            <a:off x="257140" y="2419270"/>
            <a:ext cx="1038386" cy="1323439"/>
          </a:xfrm>
          <a:prstGeom prst="rect">
            <a:avLst/>
          </a:prstGeom>
          <a:solidFill>
            <a:srgbClr val="00B0F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bg1"/>
                </a:solidFill>
                <a:latin typeface="Calibri Light"/>
                <a:cs typeface="Calibri"/>
              </a:rPr>
              <a:t>Top Users by Tweets &amp;</a:t>
            </a:r>
            <a:endParaRPr lang="en-US">
              <a:solidFill>
                <a:schemeClr val="bg1"/>
              </a:solidFill>
            </a:endParaRPr>
          </a:p>
          <a:p>
            <a:pPr algn="ctr"/>
            <a:r>
              <a:rPr lang="en-US" sz="1600">
                <a:solidFill>
                  <a:schemeClr val="bg1"/>
                </a:solidFill>
                <a:latin typeface="Calibri Light"/>
                <a:cs typeface="Calibri"/>
              </a:rPr>
              <a:t>by Followers</a:t>
            </a:r>
            <a:endParaRPr lang="en-US">
              <a:solidFill>
                <a:schemeClr val="bg1"/>
              </a:solidFill>
            </a:endParaRPr>
          </a:p>
        </p:txBody>
      </p:sp>
      <p:sp>
        <p:nvSpPr>
          <p:cNvPr id="34" name="TextBox 33">
            <a:extLst>
              <a:ext uri="{FF2B5EF4-FFF2-40B4-BE49-F238E27FC236}">
                <a16:creationId xmlns:a16="http://schemas.microsoft.com/office/drawing/2014/main" id="{6B2F270D-09F7-4724-90FD-E410659EC327}"/>
              </a:ext>
            </a:extLst>
          </p:cNvPr>
          <p:cNvSpPr txBox="1"/>
          <p:nvPr/>
        </p:nvSpPr>
        <p:spPr>
          <a:xfrm>
            <a:off x="10880079" y="2897444"/>
            <a:ext cx="1028086" cy="1077218"/>
          </a:xfrm>
          <a:prstGeom prst="rect">
            <a:avLst/>
          </a:prstGeom>
          <a:solidFill>
            <a:srgbClr val="00B0F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bg1"/>
                </a:solidFill>
                <a:latin typeface="Calibri Light"/>
                <a:cs typeface="Calibri"/>
              </a:rPr>
              <a:t>Tweets</a:t>
            </a:r>
            <a:endParaRPr lang="en-US" sz="1600">
              <a:solidFill>
                <a:schemeClr val="bg1"/>
              </a:solidFill>
              <a:latin typeface="Calibri" panose="020F0502020204030204"/>
              <a:cs typeface="Calibri"/>
            </a:endParaRPr>
          </a:p>
          <a:p>
            <a:pPr algn="ctr"/>
            <a:r>
              <a:rPr lang="en-US" sz="1600">
                <a:solidFill>
                  <a:schemeClr val="bg1"/>
                </a:solidFill>
                <a:latin typeface="Calibri Light"/>
                <a:cs typeface="Calibri"/>
              </a:rPr>
              <a:t>Detail, can filter by fav/RT</a:t>
            </a:r>
            <a:endParaRPr lang="en-US" sz="1600">
              <a:solidFill>
                <a:schemeClr val="bg1"/>
              </a:solidFill>
              <a:cs typeface="Calibri"/>
            </a:endParaRPr>
          </a:p>
        </p:txBody>
      </p:sp>
      <p:sp>
        <p:nvSpPr>
          <p:cNvPr id="35" name="TextBox 34">
            <a:extLst>
              <a:ext uri="{FF2B5EF4-FFF2-40B4-BE49-F238E27FC236}">
                <a16:creationId xmlns:a16="http://schemas.microsoft.com/office/drawing/2014/main" id="{A35348FF-48EE-45FD-8867-76D5D017E094}"/>
              </a:ext>
            </a:extLst>
          </p:cNvPr>
          <p:cNvSpPr txBox="1"/>
          <p:nvPr/>
        </p:nvSpPr>
        <p:spPr>
          <a:xfrm>
            <a:off x="255730" y="5035831"/>
            <a:ext cx="1040383" cy="923330"/>
          </a:xfrm>
          <a:prstGeom prst="rect">
            <a:avLst/>
          </a:prstGeom>
          <a:solidFill>
            <a:srgbClr val="00B0F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latin typeface="Calibri Light"/>
                <a:cs typeface="Calibri"/>
              </a:rPr>
              <a:t>User Website/tweets</a:t>
            </a:r>
          </a:p>
        </p:txBody>
      </p:sp>
      <p:sp>
        <p:nvSpPr>
          <p:cNvPr id="16" name="Callout: Bent Line with No Border 15">
            <a:extLst>
              <a:ext uri="{FF2B5EF4-FFF2-40B4-BE49-F238E27FC236}">
                <a16:creationId xmlns:a16="http://schemas.microsoft.com/office/drawing/2014/main" id="{D656C6F8-F943-4F63-B1DD-17D091189D88}"/>
              </a:ext>
            </a:extLst>
          </p:cNvPr>
          <p:cNvSpPr/>
          <p:nvPr/>
        </p:nvSpPr>
        <p:spPr>
          <a:xfrm>
            <a:off x="10884819" y="1249824"/>
            <a:ext cx="1024183" cy="604748"/>
          </a:xfrm>
          <a:prstGeom prst="callout2">
            <a:avLst/>
          </a:prstGeom>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cs typeface="Calibri"/>
              </a:rPr>
              <a:t>To Dash-</a:t>
            </a:r>
          </a:p>
          <a:p>
            <a:pPr algn="ctr"/>
            <a:r>
              <a:rPr lang="en-US" sz="1600">
                <a:cs typeface="Calibri"/>
              </a:rPr>
              <a:t>board #1</a:t>
            </a:r>
          </a:p>
        </p:txBody>
      </p:sp>
      <p:pic>
        <p:nvPicPr>
          <p:cNvPr id="5" name="Picture 7" descr="A screenshot of a cell phone&#10;&#10;Description generated with very high confidence">
            <a:extLst>
              <a:ext uri="{FF2B5EF4-FFF2-40B4-BE49-F238E27FC236}">
                <a16:creationId xmlns:a16="http://schemas.microsoft.com/office/drawing/2014/main" id="{2D88E2B0-5DE9-4EE9-963E-9561C4F4B2EE}"/>
              </a:ext>
            </a:extLst>
          </p:cNvPr>
          <p:cNvPicPr>
            <a:picLocks noChangeAspect="1"/>
          </p:cNvPicPr>
          <p:nvPr/>
        </p:nvPicPr>
        <p:blipFill>
          <a:blip r:embed="rId5"/>
          <a:stretch>
            <a:fillRect/>
          </a:stretch>
        </p:blipFill>
        <p:spPr>
          <a:xfrm>
            <a:off x="1511643" y="1804512"/>
            <a:ext cx="9127524" cy="4453760"/>
          </a:xfrm>
          <a:prstGeom prst="rect">
            <a:avLst/>
          </a:prstGeom>
        </p:spPr>
      </p:pic>
    </p:spTree>
    <p:extLst>
      <p:ext uri="{BB962C8B-B14F-4D97-AF65-F5344CB8AC3E}">
        <p14:creationId xmlns:p14="http://schemas.microsoft.com/office/powerpoint/2010/main" val="3927443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46616D-8361-4055-B304-AACD5DA10D02}"/>
              </a:ext>
            </a:extLst>
          </p:cNvPr>
          <p:cNvSpPr>
            <a:spLocks noGrp="1"/>
          </p:cNvSpPr>
          <p:nvPr>
            <p:ph type="title"/>
          </p:nvPr>
        </p:nvSpPr>
        <p:spPr/>
        <p:txBody>
          <a:bodyPr/>
          <a:lstStyle/>
          <a:p>
            <a:r>
              <a:rPr lang="en-US"/>
              <a:t>Agenda</a:t>
            </a:r>
          </a:p>
        </p:txBody>
      </p:sp>
      <p:sp>
        <p:nvSpPr>
          <p:cNvPr id="4" name="Right Arrow 22">
            <a:extLst>
              <a:ext uri="{FF2B5EF4-FFF2-40B4-BE49-F238E27FC236}">
                <a16:creationId xmlns:a16="http://schemas.microsoft.com/office/drawing/2014/main" id="{6B497C3D-F431-4052-86B5-279A91991F21}"/>
              </a:ext>
            </a:extLst>
          </p:cNvPr>
          <p:cNvSpPr/>
          <p:nvPr/>
        </p:nvSpPr>
        <p:spPr>
          <a:xfrm>
            <a:off x="9907748" y="3817182"/>
            <a:ext cx="1808042" cy="2191824"/>
          </a:xfrm>
          <a:prstGeom prst="rightArrow">
            <a:avLst>
              <a:gd name="adj1" fmla="val 71160"/>
              <a:gd name="adj2" fmla="val 35249"/>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40" tIns="228600" rIns="91440" bIns="228600" rtlCol="0" anchor="b" anchorCtr="0"/>
          <a:lstStyle/>
          <a:p>
            <a:pPr algn="ctr"/>
            <a:r>
              <a:rPr lang="en-US" b="1">
                <a:solidFill>
                  <a:srgbClr val="FFFFFF"/>
                </a:solidFill>
              </a:rPr>
              <a:t>Insights</a:t>
            </a:r>
          </a:p>
        </p:txBody>
      </p:sp>
      <p:sp>
        <p:nvSpPr>
          <p:cNvPr id="5" name="Right Arrow Callout 23">
            <a:extLst>
              <a:ext uri="{FF2B5EF4-FFF2-40B4-BE49-F238E27FC236}">
                <a16:creationId xmlns:a16="http://schemas.microsoft.com/office/drawing/2014/main" id="{19DA26B3-7208-4CBB-842A-05D7C81F4BF2}"/>
              </a:ext>
            </a:extLst>
          </p:cNvPr>
          <p:cNvSpPr/>
          <p:nvPr/>
        </p:nvSpPr>
        <p:spPr>
          <a:xfrm>
            <a:off x="8333546" y="4134033"/>
            <a:ext cx="1808042" cy="1558124"/>
          </a:xfrm>
          <a:prstGeom prst="rightArrowCallout">
            <a:avLst>
              <a:gd name="adj1" fmla="val 50000"/>
              <a:gd name="adj2" fmla="val 14426"/>
              <a:gd name="adj3" fmla="val 15009"/>
              <a:gd name="adj4" fmla="val 87066"/>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40" tIns="228600" rIns="91440" bIns="228600" rtlCol="0" anchor="b" anchorCtr="0"/>
          <a:lstStyle/>
          <a:p>
            <a:pPr algn="ctr"/>
            <a:r>
              <a:rPr lang="en-US" sz="1600" b="1">
                <a:solidFill>
                  <a:srgbClr val="FFFFFF"/>
                </a:solidFill>
              </a:rPr>
              <a:t>Implementation</a:t>
            </a:r>
          </a:p>
        </p:txBody>
      </p:sp>
      <p:sp>
        <p:nvSpPr>
          <p:cNvPr id="6" name="Right Arrow Callout 24">
            <a:extLst>
              <a:ext uri="{FF2B5EF4-FFF2-40B4-BE49-F238E27FC236}">
                <a16:creationId xmlns:a16="http://schemas.microsoft.com/office/drawing/2014/main" id="{DB234015-4F45-450C-A375-BFC41B578411}"/>
              </a:ext>
            </a:extLst>
          </p:cNvPr>
          <p:cNvSpPr/>
          <p:nvPr/>
        </p:nvSpPr>
        <p:spPr>
          <a:xfrm>
            <a:off x="6782087" y="4134033"/>
            <a:ext cx="1808042" cy="1558124"/>
          </a:xfrm>
          <a:prstGeom prst="rightArrowCallout">
            <a:avLst>
              <a:gd name="adj1" fmla="val 50000"/>
              <a:gd name="adj2" fmla="val 14426"/>
              <a:gd name="adj3" fmla="val 15009"/>
              <a:gd name="adj4" fmla="val 87066"/>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40" tIns="228600" rIns="91440" bIns="228600" rtlCol="0" anchor="b" anchorCtr="0"/>
          <a:lstStyle/>
          <a:p>
            <a:pPr algn="ctr"/>
            <a:r>
              <a:rPr lang="en-US" b="1">
                <a:solidFill>
                  <a:srgbClr val="FFFFFF"/>
                </a:solidFill>
              </a:rPr>
              <a:t>Design</a:t>
            </a:r>
          </a:p>
        </p:txBody>
      </p:sp>
      <p:pic>
        <p:nvPicPr>
          <p:cNvPr id="10" name="Picture 28">
            <a:extLst>
              <a:ext uri="{FF2B5EF4-FFF2-40B4-BE49-F238E27FC236}">
                <a16:creationId xmlns:a16="http://schemas.microsoft.com/office/drawing/2014/main" id="{61380C60-80E6-4BE7-BE9E-60B74CC3D8C6}"/>
              </a:ext>
            </a:extLst>
          </p:cNvPr>
          <p:cNvPicPr>
            <a:picLocks noChangeAspect="1"/>
          </p:cNvPicPr>
          <p:nvPr/>
        </p:nvPicPr>
        <p:blipFill>
          <a:blip r:embed="rId3"/>
          <a:stretch>
            <a:fillRect/>
          </a:stretch>
        </p:blipFill>
        <p:spPr>
          <a:xfrm>
            <a:off x="5812016" y="2477659"/>
            <a:ext cx="438682" cy="556788"/>
          </a:xfrm>
          <a:prstGeom prst="rect">
            <a:avLst/>
          </a:prstGeom>
          <a:solidFill>
            <a:schemeClr val="accent2"/>
          </a:solidFill>
        </p:spPr>
      </p:pic>
      <p:pic>
        <p:nvPicPr>
          <p:cNvPr id="15" name="Picture 39">
            <a:extLst>
              <a:ext uri="{FF2B5EF4-FFF2-40B4-BE49-F238E27FC236}">
                <a16:creationId xmlns:a16="http://schemas.microsoft.com/office/drawing/2014/main" id="{9DFFF4B6-8B5C-44D3-9213-9646B7923102}"/>
              </a:ext>
            </a:extLst>
          </p:cNvPr>
          <p:cNvPicPr>
            <a:picLocks noChangeAspect="1"/>
          </p:cNvPicPr>
          <p:nvPr/>
        </p:nvPicPr>
        <p:blipFill>
          <a:blip r:embed="rId4"/>
          <a:stretch>
            <a:fillRect/>
          </a:stretch>
        </p:blipFill>
        <p:spPr>
          <a:xfrm>
            <a:off x="2536274" y="2681210"/>
            <a:ext cx="701610" cy="312635"/>
          </a:xfrm>
          <a:prstGeom prst="rect">
            <a:avLst/>
          </a:prstGeom>
          <a:solidFill>
            <a:schemeClr val="accent2"/>
          </a:solidFill>
        </p:spPr>
      </p:pic>
      <p:grpSp>
        <p:nvGrpSpPr>
          <p:cNvPr id="16" name="Group 40">
            <a:extLst>
              <a:ext uri="{FF2B5EF4-FFF2-40B4-BE49-F238E27FC236}">
                <a16:creationId xmlns:a16="http://schemas.microsoft.com/office/drawing/2014/main" id="{D7BC06AD-A9D7-4896-B8E1-5AAC35302AF2}"/>
              </a:ext>
            </a:extLst>
          </p:cNvPr>
          <p:cNvGrpSpPr/>
          <p:nvPr/>
        </p:nvGrpSpPr>
        <p:grpSpPr>
          <a:xfrm>
            <a:off x="1142162" y="2502007"/>
            <a:ext cx="373586" cy="616286"/>
            <a:chOff x="6531329" y="2691707"/>
            <a:chExt cx="444716" cy="733318"/>
          </a:xfrm>
          <a:solidFill>
            <a:schemeClr val="accent2"/>
          </a:solidFill>
        </p:grpSpPr>
        <p:sp>
          <p:nvSpPr>
            <p:cNvPr id="17" name="Freeform 95">
              <a:extLst>
                <a:ext uri="{FF2B5EF4-FFF2-40B4-BE49-F238E27FC236}">
                  <a16:creationId xmlns:a16="http://schemas.microsoft.com/office/drawing/2014/main" id="{C71EF17D-0D24-41FE-BC7B-5E340D8CAD3F}"/>
                </a:ext>
              </a:extLst>
            </p:cNvPr>
            <p:cNvSpPr>
              <a:spLocks/>
            </p:cNvSpPr>
            <p:nvPr/>
          </p:nvSpPr>
          <p:spPr bwMode="auto">
            <a:xfrm>
              <a:off x="6652002" y="3283678"/>
              <a:ext cx="203371" cy="52742"/>
            </a:xfrm>
            <a:custGeom>
              <a:avLst/>
              <a:gdLst>
                <a:gd name="T0" fmla="*/ 177 w 204"/>
                <a:gd name="T1" fmla="*/ 0 h 53"/>
                <a:gd name="T2" fmla="*/ 26 w 204"/>
                <a:gd name="T3" fmla="*/ 0 h 53"/>
                <a:gd name="T4" fmla="*/ 0 w 204"/>
                <a:gd name="T5" fmla="*/ 26 h 53"/>
                <a:gd name="T6" fmla="*/ 26 w 204"/>
                <a:gd name="T7" fmla="*/ 53 h 53"/>
                <a:gd name="T8" fmla="*/ 177 w 204"/>
                <a:gd name="T9" fmla="*/ 53 h 53"/>
                <a:gd name="T10" fmla="*/ 204 w 204"/>
                <a:gd name="T11" fmla="*/ 26 h 53"/>
                <a:gd name="T12" fmla="*/ 177 w 204"/>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204" h="53">
                  <a:moveTo>
                    <a:pt x="177" y="0"/>
                  </a:moveTo>
                  <a:cubicBezTo>
                    <a:pt x="26" y="0"/>
                    <a:pt x="26" y="0"/>
                    <a:pt x="26" y="0"/>
                  </a:cubicBezTo>
                  <a:cubicBezTo>
                    <a:pt x="12" y="0"/>
                    <a:pt x="0" y="12"/>
                    <a:pt x="0" y="26"/>
                  </a:cubicBezTo>
                  <a:cubicBezTo>
                    <a:pt x="0" y="41"/>
                    <a:pt x="12" y="53"/>
                    <a:pt x="26" y="53"/>
                  </a:cubicBezTo>
                  <a:cubicBezTo>
                    <a:pt x="177" y="53"/>
                    <a:pt x="177" y="53"/>
                    <a:pt x="177" y="53"/>
                  </a:cubicBezTo>
                  <a:cubicBezTo>
                    <a:pt x="192" y="53"/>
                    <a:pt x="204" y="41"/>
                    <a:pt x="204" y="26"/>
                  </a:cubicBezTo>
                  <a:cubicBezTo>
                    <a:pt x="204" y="12"/>
                    <a:pt x="192" y="0"/>
                    <a:pt x="177" y="0"/>
                  </a:cubicBezTo>
                  <a:close/>
                </a:path>
              </a:pathLst>
            </a:custGeom>
            <a:grp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18" name="Freeform 96">
              <a:extLst>
                <a:ext uri="{FF2B5EF4-FFF2-40B4-BE49-F238E27FC236}">
                  <a16:creationId xmlns:a16="http://schemas.microsoft.com/office/drawing/2014/main" id="{62A60FF5-76E4-4926-B054-30B21C2B49DB}"/>
                </a:ext>
              </a:extLst>
            </p:cNvPr>
            <p:cNvSpPr>
              <a:spLocks/>
            </p:cNvSpPr>
            <p:nvPr/>
          </p:nvSpPr>
          <p:spPr bwMode="auto">
            <a:xfrm>
              <a:off x="6652002" y="3336419"/>
              <a:ext cx="203371" cy="54007"/>
            </a:xfrm>
            <a:custGeom>
              <a:avLst/>
              <a:gdLst>
                <a:gd name="T0" fmla="*/ 177 w 204"/>
                <a:gd name="T1" fmla="*/ 0 h 54"/>
                <a:gd name="T2" fmla="*/ 26 w 204"/>
                <a:gd name="T3" fmla="*/ 0 h 54"/>
                <a:gd name="T4" fmla="*/ 0 w 204"/>
                <a:gd name="T5" fmla="*/ 27 h 54"/>
                <a:gd name="T6" fmla="*/ 26 w 204"/>
                <a:gd name="T7" fmla="*/ 54 h 54"/>
                <a:gd name="T8" fmla="*/ 177 w 204"/>
                <a:gd name="T9" fmla="*/ 54 h 54"/>
                <a:gd name="T10" fmla="*/ 204 w 204"/>
                <a:gd name="T11" fmla="*/ 27 h 54"/>
                <a:gd name="T12" fmla="*/ 177 w 20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204" h="54">
                  <a:moveTo>
                    <a:pt x="177" y="0"/>
                  </a:moveTo>
                  <a:cubicBezTo>
                    <a:pt x="26" y="0"/>
                    <a:pt x="26" y="0"/>
                    <a:pt x="26" y="0"/>
                  </a:cubicBezTo>
                  <a:cubicBezTo>
                    <a:pt x="12" y="0"/>
                    <a:pt x="0" y="12"/>
                    <a:pt x="0" y="27"/>
                  </a:cubicBezTo>
                  <a:cubicBezTo>
                    <a:pt x="0" y="42"/>
                    <a:pt x="12" y="54"/>
                    <a:pt x="26" y="54"/>
                  </a:cubicBezTo>
                  <a:cubicBezTo>
                    <a:pt x="177" y="54"/>
                    <a:pt x="177" y="54"/>
                    <a:pt x="177" y="54"/>
                  </a:cubicBezTo>
                  <a:cubicBezTo>
                    <a:pt x="192" y="54"/>
                    <a:pt x="204" y="42"/>
                    <a:pt x="204" y="27"/>
                  </a:cubicBezTo>
                  <a:cubicBezTo>
                    <a:pt x="204" y="12"/>
                    <a:pt x="192" y="0"/>
                    <a:pt x="177" y="0"/>
                  </a:cubicBezTo>
                  <a:close/>
                </a:path>
              </a:pathLst>
            </a:custGeom>
            <a:grp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19" name="Freeform 97">
              <a:extLst>
                <a:ext uri="{FF2B5EF4-FFF2-40B4-BE49-F238E27FC236}">
                  <a16:creationId xmlns:a16="http://schemas.microsoft.com/office/drawing/2014/main" id="{36D398A0-13D9-4AE6-915E-9F0E4F007BBB}"/>
                </a:ext>
              </a:extLst>
            </p:cNvPr>
            <p:cNvSpPr>
              <a:spLocks/>
            </p:cNvSpPr>
            <p:nvPr/>
          </p:nvSpPr>
          <p:spPr bwMode="auto">
            <a:xfrm>
              <a:off x="6687866" y="3390427"/>
              <a:ext cx="131643" cy="34598"/>
            </a:xfrm>
            <a:custGeom>
              <a:avLst/>
              <a:gdLst>
                <a:gd name="T0" fmla="*/ 0 w 132"/>
                <a:gd name="T1" fmla="*/ 0 h 35"/>
                <a:gd name="T2" fmla="*/ 66 w 132"/>
                <a:gd name="T3" fmla="*/ 35 h 35"/>
                <a:gd name="T4" fmla="*/ 132 w 132"/>
                <a:gd name="T5" fmla="*/ 0 h 35"/>
              </a:gdLst>
              <a:ahLst/>
              <a:cxnLst>
                <a:cxn ang="0">
                  <a:pos x="T0" y="T1"/>
                </a:cxn>
                <a:cxn ang="0">
                  <a:pos x="T2" y="T3"/>
                </a:cxn>
                <a:cxn ang="0">
                  <a:pos x="T4" y="T5"/>
                </a:cxn>
              </a:cxnLst>
              <a:rect l="0" t="0" r="r" b="b"/>
              <a:pathLst>
                <a:path w="132" h="35">
                  <a:moveTo>
                    <a:pt x="0" y="0"/>
                  </a:moveTo>
                  <a:cubicBezTo>
                    <a:pt x="0" y="19"/>
                    <a:pt x="29" y="35"/>
                    <a:pt x="66" y="35"/>
                  </a:cubicBezTo>
                  <a:cubicBezTo>
                    <a:pt x="102" y="35"/>
                    <a:pt x="132" y="19"/>
                    <a:pt x="132" y="0"/>
                  </a:cubicBezTo>
                </a:path>
              </a:pathLst>
            </a:custGeom>
            <a:grp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20" name="Freeform 98">
              <a:extLst>
                <a:ext uri="{FF2B5EF4-FFF2-40B4-BE49-F238E27FC236}">
                  <a16:creationId xmlns:a16="http://schemas.microsoft.com/office/drawing/2014/main" id="{A5B87C22-6BB7-440F-A64C-668B04895E89}"/>
                </a:ext>
              </a:extLst>
            </p:cNvPr>
            <p:cNvSpPr>
              <a:spLocks/>
            </p:cNvSpPr>
            <p:nvPr/>
          </p:nvSpPr>
          <p:spPr bwMode="auto">
            <a:xfrm>
              <a:off x="6531329" y="2691707"/>
              <a:ext cx="444716" cy="537964"/>
            </a:xfrm>
            <a:custGeom>
              <a:avLst/>
              <a:gdLst>
                <a:gd name="T0" fmla="*/ 223 w 446"/>
                <a:gd name="T1" fmla="*/ 0 h 540"/>
                <a:gd name="T2" fmla="*/ 0 w 446"/>
                <a:gd name="T3" fmla="*/ 223 h 540"/>
                <a:gd name="T4" fmla="*/ 62 w 446"/>
                <a:gd name="T5" fmla="*/ 379 h 540"/>
                <a:gd name="T6" fmla="*/ 94 w 446"/>
                <a:gd name="T7" fmla="*/ 440 h 540"/>
                <a:gd name="T8" fmla="*/ 94 w 446"/>
                <a:gd name="T9" fmla="*/ 484 h 540"/>
                <a:gd name="T10" fmla="*/ 150 w 446"/>
                <a:gd name="T11" fmla="*/ 540 h 540"/>
                <a:gd name="T12" fmla="*/ 296 w 446"/>
                <a:gd name="T13" fmla="*/ 540 h 540"/>
                <a:gd name="T14" fmla="*/ 352 w 446"/>
                <a:gd name="T15" fmla="*/ 484 h 540"/>
                <a:gd name="T16" fmla="*/ 352 w 446"/>
                <a:gd name="T17" fmla="*/ 440 h 540"/>
                <a:gd name="T18" fmla="*/ 383 w 446"/>
                <a:gd name="T19" fmla="*/ 379 h 540"/>
                <a:gd name="T20" fmla="*/ 446 w 446"/>
                <a:gd name="T21" fmla="*/ 223 h 540"/>
                <a:gd name="T22" fmla="*/ 223 w 44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40">
                  <a:moveTo>
                    <a:pt x="223" y="0"/>
                  </a:moveTo>
                  <a:cubicBezTo>
                    <a:pt x="99" y="0"/>
                    <a:pt x="0" y="100"/>
                    <a:pt x="0" y="223"/>
                  </a:cubicBezTo>
                  <a:cubicBezTo>
                    <a:pt x="0" y="284"/>
                    <a:pt x="22" y="339"/>
                    <a:pt x="62" y="379"/>
                  </a:cubicBezTo>
                  <a:cubicBezTo>
                    <a:pt x="83" y="399"/>
                    <a:pt x="94" y="415"/>
                    <a:pt x="94" y="440"/>
                  </a:cubicBezTo>
                  <a:cubicBezTo>
                    <a:pt x="94" y="466"/>
                    <a:pt x="94" y="484"/>
                    <a:pt x="94" y="484"/>
                  </a:cubicBezTo>
                  <a:cubicBezTo>
                    <a:pt x="94" y="515"/>
                    <a:pt x="119" y="540"/>
                    <a:pt x="150" y="540"/>
                  </a:cubicBezTo>
                  <a:cubicBezTo>
                    <a:pt x="296" y="540"/>
                    <a:pt x="296" y="540"/>
                    <a:pt x="296" y="540"/>
                  </a:cubicBezTo>
                  <a:cubicBezTo>
                    <a:pt x="327" y="540"/>
                    <a:pt x="352" y="515"/>
                    <a:pt x="352" y="484"/>
                  </a:cubicBezTo>
                  <a:cubicBezTo>
                    <a:pt x="352" y="484"/>
                    <a:pt x="352" y="466"/>
                    <a:pt x="352" y="440"/>
                  </a:cubicBezTo>
                  <a:cubicBezTo>
                    <a:pt x="352" y="415"/>
                    <a:pt x="362" y="399"/>
                    <a:pt x="383" y="379"/>
                  </a:cubicBezTo>
                  <a:cubicBezTo>
                    <a:pt x="423" y="339"/>
                    <a:pt x="446" y="284"/>
                    <a:pt x="446" y="223"/>
                  </a:cubicBezTo>
                  <a:cubicBezTo>
                    <a:pt x="446" y="100"/>
                    <a:pt x="347" y="0"/>
                    <a:pt x="223" y="0"/>
                  </a:cubicBezTo>
                  <a:close/>
                </a:path>
              </a:pathLst>
            </a:custGeom>
            <a:grp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21" name="Freeform 99">
              <a:extLst>
                <a:ext uri="{FF2B5EF4-FFF2-40B4-BE49-F238E27FC236}">
                  <a16:creationId xmlns:a16="http://schemas.microsoft.com/office/drawing/2014/main" id="{BB76D451-9073-42F5-9180-B51B5B80DC5F}"/>
                </a:ext>
              </a:extLst>
            </p:cNvPr>
            <p:cNvSpPr>
              <a:spLocks/>
            </p:cNvSpPr>
            <p:nvPr/>
          </p:nvSpPr>
          <p:spPr bwMode="auto">
            <a:xfrm>
              <a:off x="6652002" y="3229670"/>
              <a:ext cx="203371" cy="54007"/>
            </a:xfrm>
            <a:custGeom>
              <a:avLst/>
              <a:gdLst>
                <a:gd name="T0" fmla="*/ 177 w 204"/>
                <a:gd name="T1" fmla="*/ 0 h 54"/>
                <a:gd name="T2" fmla="*/ 26 w 204"/>
                <a:gd name="T3" fmla="*/ 0 h 54"/>
                <a:gd name="T4" fmla="*/ 0 w 204"/>
                <a:gd name="T5" fmla="*/ 27 h 54"/>
                <a:gd name="T6" fmla="*/ 26 w 204"/>
                <a:gd name="T7" fmla="*/ 54 h 54"/>
                <a:gd name="T8" fmla="*/ 177 w 204"/>
                <a:gd name="T9" fmla="*/ 54 h 54"/>
                <a:gd name="T10" fmla="*/ 204 w 204"/>
                <a:gd name="T11" fmla="*/ 27 h 54"/>
                <a:gd name="T12" fmla="*/ 177 w 20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204" h="54">
                  <a:moveTo>
                    <a:pt x="177" y="0"/>
                  </a:moveTo>
                  <a:cubicBezTo>
                    <a:pt x="26" y="0"/>
                    <a:pt x="26" y="0"/>
                    <a:pt x="26" y="0"/>
                  </a:cubicBezTo>
                  <a:cubicBezTo>
                    <a:pt x="12" y="0"/>
                    <a:pt x="0" y="12"/>
                    <a:pt x="0" y="27"/>
                  </a:cubicBezTo>
                  <a:cubicBezTo>
                    <a:pt x="0" y="42"/>
                    <a:pt x="12" y="54"/>
                    <a:pt x="26" y="54"/>
                  </a:cubicBezTo>
                  <a:cubicBezTo>
                    <a:pt x="177" y="54"/>
                    <a:pt x="177" y="54"/>
                    <a:pt x="177" y="54"/>
                  </a:cubicBezTo>
                  <a:cubicBezTo>
                    <a:pt x="192" y="54"/>
                    <a:pt x="204" y="42"/>
                    <a:pt x="204" y="27"/>
                  </a:cubicBezTo>
                  <a:cubicBezTo>
                    <a:pt x="204" y="12"/>
                    <a:pt x="192" y="0"/>
                    <a:pt x="177" y="0"/>
                  </a:cubicBezTo>
                  <a:close/>
                </a:path>
              </a:pathLst>
            </a:custGeom>
            <a:grp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p>
          </p:txBody>
        </p:sp>
      </p:grpSp>
      <p:sp>
        <p:nvSpPr>
          <p:cNvPr id="28" name="Right Arrow Callout 24">
            <a:extLst>
              <a:ext uri="{FF2B5EF4-FFF2-40B4-BE49-F238E27FC236}">
                <a16:creationId xmlns:a16="http://schemas.microsoft.com/office/drawing/2014/main" id="{5CBA621D-5CD3-4FB4-88E8-584DDB105996}"/>
              </a:ext>
            </a:extLst>
          </p:cNvPr>
          <p:cNvSpPr/>
          <p:nvPr/>
        </p:nvSpPr>
        <p:spPr>
          <a:xfrm>
            <a:off x="5210657" y="4140308"/>
            <a:ext cx="1808042" cy="1558124"/>
          </a:xfrm>
          <a:prstGeom prst="rightArrowCallout">
            <a:avLst>
              <a:gd name="adj1" fmla="val 50000"/>
              <a:gd name="adj2" fmla="val 14426"/>
              <a:gd name="adj3" fmla="val 15009"/>
              <a:gd name="adj4" fmla="val 87066"/>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40" tIns="228600" rIns="91440" bIns="228600" rtlCol="0" anchor="b" anchorCtr="0"/>
          <a:lstStyle/>
          <a:p>
            <a:pPr algn="ctr"/>
            <a:r>
              <a:rPr lang="en-US" b="1">
                <a:solidFill>
                  <a:srgbClr val="FFFFFF"/>
                </a:solidFill>
              </a:rPr>
              <a:t>Exploratory Data Analysis</a:t>
            </a:r>
          </a:p>
        </p:txBody>
      </p:sp>
      <p:sp>
        <p:nvSpPr>
          <p:cNvPr id="7" name="Down Arrow Callout 25">
            <a:extLst>
              <a:ext uri="{FF2B5EF4-FFF2-40B4-BE49-F238E27FC236}">
                <a16:creationId xmlns:a16="http://schemas.microsoft.com/office/drawing/2014/main" id="{7297AC60-9C56-44A6-9961-A3CF8BD073EA}"/>
              </a:ext>
            </a:extLst>
          </p:cNvPr>
          <p:cNvSpPr/>
          <p:nvPr/>
        </p:nvSpPr>
        <p:spPr>
          <a:xfrm>
            <a:off x="5241131" y="2168295"/>
            <a:ext cx="1580453" cy="1812760"/>
          </a:xfrm>
          <a:prstGeom prst="downArrowCallout">
            <a:avLst>
              <a:gd name="adj1" fmla="val 50000"/>
              <a:gd name="adj2" fmla="val 14600"/>
              <a:gd name="adj3" fmla="val 16145"/>
              <a:gd name="adj4" fmla="val 89520"/>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40" tIns="228600" rIns="91440" bIns="228600" rtlCol="0" anchor="b" anchorCtr="0"/>
          <a:lstStyle/>
          <a:p>
            <a:pPr algn="ctr"/>
            <a:r>
              <a:rPr lang="en-US" b="1">
                <a:solidFill>
                  <a:srgbClr val="FFFFFF"/>
                </a:solidFill>
              </a:rPr>
              <a:t>Data</a:t>
            </a:r>
          </a:p>
        </p:txBody>
      </p:sp>
      <p:sp>
        <p:nvSpPr>
          <p:cNvPr id="24" name="Right Arrow Callout 26">
            <a:extLst>
              <a:ext uri="{FF2B5EF4-FFF2-40B4-BE49-F238E27FC236}">
                <a16:creationId xmlns:a16="http://schemas.microsoft.com/office/drawing/2014/main" id="{38AF2323-D74B-429B-AAAC-FDACA7D275FF}"/>
              </a:ext>
            </a:extLst>
          </p:cNvPr>
          <p:cNvSpPr/>
          <p:nvPr/>
        </p:nvSpPr>
        <p:spPr>
          <a:xfrm>
            <a:off x="3665717" y="2169831"/>
            <a:ext cx="1808042" cy="1558124"/>
          </a:xfrm>
          <a:prstGeom prst="rightArrowCallout">
            <a:avLst>
              <a:gd name="adj1" fmla="val 50000"/>
              <a:gd name="adj2" fmla="val 14426"/>
              <a:gd name="adj3" fmla="val 15009"/>
              <a:gd name="adj4" fmla="val 87066"/>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40" tIns="228600" rIns="91440" bIns="228600" rtlCol="0" anchor="b" anchorCtr="0"/>
          <a:lstStyle/>
          <a:p>
            <a:pPr algn="ctr"/>
            <a:r>
              <a:rPr lang="en-US" b="1">
                <a:solidFill>
                  <a:srgbClr val="FFFFFF"/>
                </a:solidFill>
              </a:rPr>
              <a:t>Questions</a:t>
            </a:r>
          </a:p>
        </p:txBody>
      </p:sp>
      <p:sp>
        <p:nvSpPr>
          <p:cNvPr id="8" name="Right Arrow Callout 26">
            <a:extLst>
              <a:ext uri="{FF2B5EF4-FFF2-40B4-BE49-F238E27FC236}">
                <a16:creationId xmlns:a16="http://schemas.microsoft.com/office/drawing/2014/main" id="{2903B7A9-0DD9-4502-BCFA-CC555422AB8B}"/>
              </a:ext>
            </a:extLst>
          </p:cNvPr>
          <p:cNvSpPr/>
          <p:nvPr/>
        </p:nvSpPr>
        <p:spPr>
          <a:xfrm>
            <a:off x="2094287" y="2169831"/>
            <a:ext cx="1808042" cy="1558124"/>
          </a:xfrm>
          <a:prstGeom prst="rightArrowCallout">
            <a:avLst>
              <a:gd name="adj1" fmla="val 50000"/>
              <a:gd name="adj2" fmla="val 14426"/>
              <a:gd name="adj3" fmla="val 15009"/>
              <a:gd name="adj4" fmla="val 87066"/>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40" tIns="228600" rIns="91440" bIns="228600" rtlCol="0" anchor="b" anchorCtr="0"/>
          <a:lstStyle/>
          <a:p>
            <a:pPr algn="ctr"/>
            <a:r>
              <a:rPr lang="en-US" b="1">
                <a:solidFill>
                  <a:srgbClr val="FFFFFF"/>
                </a:solidFill>
                <a:ea typeface="+mn-lt"/>
                <a:cs typeface="+mn-lt"/>
              </a:rPr>
              <a:t>Overview and Goal</a:t>
            </a:r>
            <a:endParaRPr lang="en-US"/>
          </a:p>
        </p:txBody>
      </p:sp>
      <p:sp>
        <p:nvSpPr>
          <p:cNvPr id="9" name="Right Arrow Callout 27">
            <a:extLst>
              <a:ext uri="{FF2B5EF4-FFF2-40B4-BE49-F238E27FC236}">
                <a16:creationId xmlns:a16="http://schemas.microsoft.com/office/drawing/2014/main" id="{07E6B219-7356-4B14-A857-322D6A1C1AA9}"/>
              </a:ext>
            </a:extLst>
          </p:cNvPr>
          <p:cNvSpPr/>
          <p:nvPr/>
        </p:nvSpPr>
        <p:spPr>
          <a:xfrm>
            <a:off x="542828" y="2169831"/>
            <a:ext cx="1808042" cy="1558124"/>
          </a:xfrm>
          <a:prstGeom prst="rightArrowCallout">
            <a:avLst>
              <a:gd name="adj1" fmla="val 50000"/>
              <a:gd name="adj2" fmla="val 14426"/>
              <a:gd name="adj3" fmla="val 15009"/>
              <a:gd name="adj4" fmla="val 87066"/>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40" tIns="228600" rIns="91440" bIns="228600" rtlCol="0" anchor="b" anchorCtr="0"/>
          <a:lstStyle/>
          <a:p>
            <a:pPr algn="ctr"/>
            <a:r>
              <a:rPr lang="en-US" b="1">
                <a:solidFill>
                  <a:srgbClr val="FFFFFF"/>
                </a:solidFill>
                <a:ea typeface="+mn-lt"/>
                <a:cs typeface="+mn-lt"/>
              </a:rPr>
              <a:t>Background</a:t>
            </a:r>
            <a:endParaRPr lang="en-US">
              <a:cs typeface="Calibri"/>
            </a:endParaRPr>
          </a:p>
        </p:txBody>
      </p:sp>
      <p:sp>
        <p:nvSpPr>
          <p:cNvPr id="35" name="Freeform 37">
            <a:extLst>
              <a:ext uri="{FF2B5EF4-FFF2-40B4-BE49-F238E27FC236}">
                <a16:creationId xmlns:a16="http://schemas.microsoft.com/office/drawing/2014/main" id="{E98DAF01-0E1B-421D-B7FE-8AC2D0F90CA2}"/>
              </a:ext>
            </a:extLst>
          </p:cNvPr>
          <p:cNvSpPr>
            <a:spLocks noEditPoints="1"/>
          </p:cNvSpPr>
          <p:nvPr/>
        </p:nvSpPr>
        <p:spPr bwMode="auto">
          <a:xfrm>
            <a:off x="5821855" y="2494196"/>
            <a:ext cx="479531" cy="461268"/>
          </a:xfrm>
          <a:custGeom>
            <a:avLst/>
            <a:gdLst>
              <a:gd name="T0" fmla="*/ 354 w 416"/>
              <a:gd name="T1" fmla="*/ 108 h 400"/>
              <a:gd name="T2" fmla="*/ 248 w 416"/>
              <a:gd name="T3" fmla="*/ 0 h 400"/>
              <a:gd name="T4" fmla="*/ 161 w 416"/>
              <a:gd name="T5" fmla="*/ 49 h 400"/>
              <a:gd name="T6" fmla="*/ 137 w 416"/>
              <a:gd name="T7" fmla="*/ 45 h 400"/>
              <a:gd name="T8" fmla="*/ 71 w 416"/>
              <a:gd name="T9" fmla="*/ 106 h 400"/>
              <a:gd name="T10" fmla="*/ 0 w 416"/>
              <a:gd name="T11" fmla="*/ 186 h 400"/>
              <a:gd name="T12" fmla="*/ 77 w 416"/>
              <a:gd name="T13" fmla="*/ 266 h 400"/>
              <a:gd name="T14" fmla="*/ 209 w 416"/>
              <a:gd name="T15" fmla="*/ 266 h 400"/>
              <a:gd name="T16" fmla="*/ 209 w 416"/>
              <a:gd name="T17" fmla="*/ 384 h 400"/>
              <a:gd name="T18" fmla="*/ 160 w 416"/>
              <a:gd name="T19" fmla="*/ 335 h 400"/>
              <a:gd name="T20" fmla="*/ 153 w 416"/>
              <a:gd name="T21" fmla="*/ 335 h 400"/>
              <a:gd name="T22" fmla="*/ 153 w 416"/>
              <a:gd name="T23" fmla="*/ 342 h 400"/>
              <a:gd name="T24" fmla="*/ 210 w 416"/>
              <a:gd name="T25" fmla="*/ 399 h 400"/>
              <a:gd name="T26" fmla="*/ 210 w 416"/>
              <a:gd name="T27" fmla="*/ 399 h 400"/>
              <a:gd name="T28" fmla="*/ 211 w 416"/>
              <a:gd name="T29" fmla="*/ 399 h 400"/>
              <a:gd name="T30" fmla="*/ 211 w 416"/>
              <a:gd name="T31" fmla="*/ 399 h 400"/>
              <a:gd name="T32" fmla="*/ 211 w 416"/>
              <a:gd name="T33" fmla="*/ 400 h 400"/>
              <a:gd name="T34" fmla="*/ 212 w 416"/>
              <a:gd name="T35" fmla="*/ 400 h 400"/>
              <a:gd name="T36" fmla="*/ 212 w 416"/>
              <a:gd name="T37" fmla="*/ 400 h 400"/>
              <a:gd name="T38" fmla="*/ 213 w 416"/>
              <a:gd name="T39" fmla="*/ 400 h 400"/>
              <a:gd name="T40" fmla="*/ 213 w 416"/>
              <a:gd name="T41" fmla="*/ 400 h 400"/>
              <a:gd name="T42" fmla="*/ 213 w 416"/>
              <a:gd name="T43" fmla="*/ 400 h 400"/>
              <a:gd name="T44" fmla="*/ 214 w 416"/>
              <a:gd name="T45" fmla="*/ 400 h 400"/>
              <a:gd name="T46" fmla="*/ 215 w 416"/>
              <a:gd name="T47" fmla="*/ 400 h 400"/>
              <a:gd name="T48" fmla="*/ 215 w 416"/>
              <a:gd name="T49" fmla="*/ 400 h 400"/>
              <a:gd name="T50" fmla="*/ 216 w 416"/>
              <a:gd name="T51" fmla="*/ 399 h 400"/>
              <a:gd name="T52" fmla="*/ 216 w 416"/>
              <a:gd name="T53" fmla="*/ 399 h 400"/>
              <a:gd name="T54" fmla="*/ 217 w 416"/>
              <a:gd name="T55" fmla="*/ 399 h 400"/>
              <a:gd name="T56" fmla="*/ 273 w 416"/>
              <a:gd name="T57" fmla="*/ 342 h 400"/>
              <a:gd name="T58" fmla="*/ 273 w 416"/>
              <a:gd name="T59" fmla="*/ 335 h 400"/>
              <a:gd name="T60" fmla="*/ 267 w 416"/>
              <a:gd name="T61" fmla="*/ 335 h 400"/>
              <a:gd name="T62" fmla="*/ 218 w 416"/>
              <a:gd name="T63" fmla="*/ 384 h 400"/>
              <a:gd name="T64" fmla="*/ 218 w 416"/>
              <a:gd name="T65" fmla="*/ 266 h 400"/>
              <a:gd name="T66" fmla="*/ 344 w 416"/>
              <a:gd name="T67" fmla="*/ 266 h 400"/>
              <a:gd name="T68" fmla="*/ 344 w 416"/>
              <a:gd name="T69" fmla="*/ 266 h 400"/>
              <a:gd name="T70" fmla="*/ 416 w 416"/>
              <a:gd name="T71" fmla="*/ 186 h 400"/>
              <a:gd name="T72" fmla="*/ 354 w 416"/>
              <a:gd name="T73" fmla="*/ 108 h 400"/>
              <a:gd name="T74" fmla="*/ 344 w 416"/>
              <a:gd name="T75" fmla="*/ 257 h 400"/>
              <a:gd name="T76" fmla="*/ 77 w 416"/>
              <a:gd name="T77" fmla="*/ 257 h 400"/>
              <a:gd name="T78" fmla="*/ 9 w 416"/>
              <a:gd name="T79" fmla="*/ 186 h 400"/>
              <a:gd name="T80" fmla="*/ 75 w 416"/>
              <a:gd name="T81" fmla="*/ 115 h 400"/>
              <a:gd name="T82" fmla="*/ 80 w 416"/>
              <a:gd name="T83" fmla="*/ 110 h 400"/>
              <a:gd name="T84" fmla="*/ 137 w 416"/>
              <a:gd name="T85" fmla="*/ 55 h 400"/>
              <a:gd name="T86" fmla="*/ 161 w 416"/>
              <a:gd name="T87" fmla="*/ 59 h 400"/>
              <a:gd name="T88" fmla="*/ 167 w 416"/>
              <a:gd name="T89" fmla="*/ 57 h 400"/>
              <a:gd name="T90" fmla="*/ 248 w 416"/>
              <a:gd name="T91" fmla="*/ 9 h 400"/>
              <a:gd name="T92" fmla="*/ 344 w 416"/>
              <a:gd name="T93" fmla="*/ 112 h 400"/>
              <a:gd name="T94" fmla="*/ 348 w 416"/>
              <a:gd name="T95" fmla="*/ 117 h 400"/>
              <a:gd name="T96" fmla="*/ 407 w 416"/>
              <a:gd name="T97" fmla="*/ 186 h 400"/>
              <a:gd name="T98" fmla="*/ 344 w 416"/>
              <a:gd name="T99" fmla="*/ 25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6" h="400">
                <a:moveTo>
                  <a:pt x="354" y="108"/>
                </a:moveTo>
                <a:cubicBezTo>
                  <a:pt x="350" y="48"/>
                  <a:pt x="304" y="0"/>
                  <a:pt x="248" y="0"/>
                </a:cubicBezTo>
                <a:cubicBezTo>
                  <a:pt x="213" y="0"/>
                  <a:pt x="181" y="18"/>
                  <a:pt x="161" y="49"/>
                </a:cubicBezTo>
                <a:cubicBezTo>
                  <a:pt x="153" y="47"/>
                  <a:pt x="145" y="45"/>
                  <a:pt x="137" y="45"/>
                </a:cubicBezTo>
                <a:cubicBezTo>
                  <a:pt x="101" y="45"/>
                  <a:pt x="73" y="72"/>
                  <a:pt x="71" y="106"/>
                </a:cubicBezTo>
                <a:cubicBezTo>
                  <a:pt x="31" y="110"/>
                  <a:pt x="0" y="145"/>
                  <a:pt x="0" y="186"/>
                </a:cubicBezTo>
                <a:cubicBezTo>
                  <a:pt x="0" y="231"/>
                  <a:pt x="34" y="266"/>
                  <a:pt x="77" y="266"/>
                </a:cubicBezTo>
                <a:cubicBezTo>
                  <a:pt x="209" y="266"/>
                  <a:pt x="209" y="266"/>
                  <a:pt x="209" y="266"/>
                </a:cubicBezTo>
                <a:cubicBezTo>
                  <a:pt x="209" y="384"/>
                  <a:pt x="209" y="384"/>
                  <a:pt x="209" y="384"/>
                </a:cubicBezTo>
                <a:cubicBezTo>
                  <a:pt x="160" y="335"/>
                  <a:pt x="160" y="335"/>
                  <a:pt x="160" y="335"/>
                </a:cubicBezTo>
                <a:cubicBezTo>
                  <a:pt x="158" y="334"/>
                  <a:pt x="155" y="334"/>
                  <a:pt x="153" y="335"/>
                </a:cubicBezTo>
                <a:cubicBezTo>
                  <a:pt x="151" y="337"/>
                  <a:pt x="151" y="340"/>
                  <a:pt x="153" y="342"/>
                </a:cubicBezTo>
                <a:cubicBezTo>
                  <a:pt x="210" y="399"/>
                  <a:pt x="210" y="399"/>
                  <a:pt x="210" y="399"/>
                </a:cubicBezTo>
                <a:cubicBezTo>
                  <a:pt x="210" y="399"/>
                  <a:pt x="210" y="399"/>
                  <a:pt x="210" y="399"/>
                </a:cubicBezTo>
                <a:cubicBezTo>
                  <a:pt x="210" y="399"/>
                  <a:pt x="210" y="399"/>
                  <a:pt x="211" y="399"/>
                </a:cubicBezTo>
                <a:cubicBezTo>
                  <a:pt x="211" y="399"/>
                  <a:pt x="211" y="399"/>
                  <a:pt x="211" y="399"/>
                </a:cubicBezTo>
                <a:cubicBezTo>
                  <a:pt x="211" y="400"/>
                  <a:pt x="211" y="400"/>
                  <a:pt x="211" y="400"/>
                </a:cubicBezTo>
                <a:cubicBezTo>
                  <a:pt x="212" y="400"/>
                  <a:pt x="212" y="400"/>
                  <a:pt x="212" y="400"/>
                </a:cubicBezTo>
                <a:cubicBezTo>
                  <a:pt x="212" y="400"/>
                  <a:pt x="212" y="400"/>
                  <a:pt x="212" y="400"/>
                </a:cubicBezTo>
                <a:cubicBezTo>
                  <a:pt x="213" y="400"/>
                  <a:pt x="213" y="400"/>
                  <a:pt x="213" y="400"/>
                </a:cubicBezTo>
                <a:cubicBezTo>
                  <a:pt x="213" y="400"/>
                  <a:pt x="213" y="400"/>
                  <a:pt x="213" y="400"/>
                </a:cubicBezTo>
                <a:cubicBezTo>
                  <a:pt x="213" y="400"/>
                  <a:pt x="213" y="400"/>
                  <a:pt x="213" y="400"/>
                </a:cubicBezTo>
                <a:cubicBezTo>
                  <a:pt x="214" y="400"/>
                  <a:pt x="214" y="400"/>
                  <a:pt x="214" y="400"/>
                </a:cubicBezTo>
                <a:cubicBezTo>
                  <a:pt x="214" y="400"/>
                  <a:pt x="215" y="400"/>
                  <a:pt x="215" y="400"/>
                </a:cubicBezTo>
                <a:cubicBezTo>
                  <a:pt x="215" y="400"/>
                  <a:pt x="215" y="400"/>
                  <a:pt x="215" y="400"/>
                </a:cubicBezTo>
                <a:cubicBezTo>
                  <a:pt x="215" y="400"/>
                  <a:pt x="216" y="400"/>
                  <a:pt x="216" y="399"/>
                </a:cubicBezTo>
                <a:cubicBezTo>
                  <a:pt x="216" y="399"/>
                  <a:pt x="216" y="399"/>
                  <a:pt x="216" y="399"/>
                </a:cubicBezTo>
                <a:cubicBezTo>
                  <a:pt x="216" y="399"/>
                  <a:pt x="216" y="399"/>
                  <a:pt x="217" y="399"/>
                </a:cubicBezTo>
                <a:cubicBezTo>
                  <a:pt x="273" y="342"/>
                  <a:pt x="273" y="342"/>
                  <a:pt x="273" y="342"/>
                </a:cubicBezTo>
                <a:cubicBezTo>
                  <a:pt x="275" y="340"/>
                  <a:pt x="275" y="337"/>
                  <a:pt x="273" y="335"/>
                </a:cubicBezTo>
                <a:cubicBezTo>
                  <a:pt x="271" y="334"/>
                  <a:pt x="269" y="334"/>
                  <a:pt x="267" y="335"/>
                </a:cubicBezTo>
                <a:cubicBezTo>
                  <a:pt x="218" y="384"/>
                  <a:pt x="218" y="384"/>
                  <a:pt x="218" y="384"/>
                </a:cubicBezTo>
                <a:cubicBezTo>
                  <a:pt x="218" y="266"/>
                  <a:pt x="218" y="266"/>
                  <a:pt x="218" y="266"/>
                </a:cubicBezTo>
                <a:cubicBezTo>
                  <a:pt x="344" y="266"/>
                  <a:pt x="344" y="266"/>
                  <a:pt x="344" y="266"/>
                </a:cubicBezTo>
                <a:cubicBezTo>
                  <a:pt x="344" y="266"/>
                  <a:pt x="344" y="266"/>
                  <a:pt x="344" y="266"/>
                </a:cubicBezTo>
                <a:cubicBezTo>
                  <a:pt x="384" y="265"/>
                  <a:pt x="416" y="229"/>
                  <a:pt x="416" y="186"/>
                </a:cubicBezTo>
                <a:cubicBezTo>
                  <a:pt x="416" y="147"/>
                  <a:pt x="390" y="115"/>
                  <a:pt x="354" y="108"/>
                </a:cubicBezTo>
                <a:close/>
                <a:moveTo>
                  <a:pt x="344" y="257"/>
                </a:moveTo>
                <a:cubicBezTo>
                  <a:pt x="77" y="257"/>
                  <a:pt x="77" y="257"/>
                  <a:pt x="77" y="257"/>
                </a:cubicBezTo>
                <a:cubicBezTo>
                  <a:pt x="39" y="257"/>
                  <a:pt x="9" y="226"/>
                  <a:pt x="9" y="186"/>
                </a:cubicBezTo>
                <a:cubicBezTo>
                  <a:pt x="9" y="149"/>
                  <a:pt x="39" y="117"/>
                  <a:pt x="75" y="115"/>
                </a:cubicBezTo>
                <a:cubicBezTo>
                  <a:pt x="78" y="115"/>
                  <a:pt x="80" y="113"/>
                  <a:pt x="80" y="110"/>
                </a:cubicBezTo>
                <a:cubicBezTo>
                  <a:pt x="80" y="79"/>
                  <a:pt x="105" y="55"/>
                  <a:pt x="137" y="55"/>
                </a:cubicBezTo>
                <a:cubicBezTo>
                  <a:pt x="145" y="55"/>
                  <a:pt x="153" y="56"/>
                  <a:pt x="161" y="59"/>
                </a:cubicBezTo>
                <a:cubicBezTo>
                  <a:pt x="163" y="60"/>
                  <a:pt x="165" y="59"/>
                  <a:pt x="167" y="57"/>
                </a:cubicBezTo>
                <a:cubicBezTo>
                  <a:pt x="185" y="27"/>
                  <a:pt x="215" y="9"/>
                  <a:pt x="248" y="9"/>
                </a:cubicBezTo>
                <a:cubicBezTo>
                  <a:pt x="300" y="9"/>
                  <a:pt x="343" y="56"/>
                  <a:pt x="344" y="112"/>
                </a:cubicBezTo>
                <a:cubicBezTo>
                  <a:pt x="344" y="115"/>
                  <a:pt x="346" y="116"/>
                  <a:pt x="348" y="117"/>
                </a:cubicBezTo>
                <a:cubicBezTo>
                  <a:pt x="382" y="122"/>
                  <a:pt x="407" y="151"/>
                  <a:pt x="407" y="186"/>
                </a:cubicBezTo>
                <a:cubicBezTo>
                  <a:pt x="407" y="224"/>
                  <a:pt x="378" y="255"/>
                  <a:pt x="344" y="257"/>
                </a:cubicBezTo>
                <a:close/>
              </a:path>
            </a:pathLst>
          </a:custGeom>
          <a:solidFill>
            <a:schemeClr val="accent2"/>
          </a:solidFill>
          <a:ln w="28575">
            <a:solidFill>
              <a:schemeClr val="bg1"/>
            </a:solidFill>
          </a:ln>
        </p:spPr>
        <p:txBody>
          <a:bodyPr vert="horz" wrap="square" lIns="68580" tIns="34290" rIns="68580" bIns="34290" numCol="1" anchor="t" anchorCtr="0" compatLnSpc="1">
            <a:prstTxWarp prst="textNoShape">
              <a:avLst/>
            </a:prstTxWarp>
          </a:bodyPr>
          <a:lstStyle/>
          <a:p>
            <a:endParaRPr lang="en-US" b="1"/>
          </a:p>
        </p:txBody>
      </p:sp>
      <p:sp>
        <p:nvSpPr>
          <p:cNvPr id="39" name="Freeform 17">
            <a:extLst>
              <a:ext uri="{FF2B5EF4-FFF2-40B4-BE49-F238E27FC236}">
                <a16:creationId xmlns:a16="http://schemas.microsoft.com/office/drawing/2014/main" id="{95181FCC-0493-4C71-AC02-7F4FC679F63B}"/>
              </a:ext>
            </a:extLst>
          </p:cNvPr>
          <p:cNvSpPr>
            <a:spLocks noEditPoints="1"/>
          </p:cNvSpPr>
          <p:nvPr/>
        </p:nvSpPr>
        <p:spPr bwMode="auto">
          <a:xfrm>
            <a:off x="8999084" y="4337553"/>
            <a:ext cx="476965" cy="554179"/>
          </a:xfrm>
          <a:custGeom>
            <a:avLst/>
            <a:gdLst>
              <a:gd name="T0" fmla="*/ 407 w 413"/>
              <a:gd name="T1" fmla="*/ 364 h 480"/>
              <a:gd name="T2" fmla="*/ 394 w 413"/>
              <a:gd name="T3" fmla="*/ 296 h 480"/>
              <a:gd name="T4" fmla="*/ 353 w 413"/>
              <a:gd name="T5" fmla="*/ 233 h 480"/>
              <a:gd name="T6" fmla="*/ 344 w 413"/>
              <a:gd name="T7" fmla="*/ 29 h 480"/>
              <a:gd name="T8" fmla="*/ 28 w 413"/>
              <a:gd name="T9" fmla="*/ 0 h 480"/>
              <a:gd name="T10" fmla="*/ 0 w 413"/>
              <a:gd name="T11" fmla="*/ 441 h 480"/>
              <a:gd name="T12" fmla="*/ 294 w 413"/>
              <a:gd name="T13" fmla="*/ 469 h 480"/>
              <a:gd name="T14" fmla="*/ 303 w 413"/>
              <a:gd name="T15" fmla="*/ 480 h 480"/>
              <a:gd name="T16" fmla="*/ 307 w 413"/>
              <a:gd name="T17" fmla="*/ 474 h 480"/>
              <a:gd name="T18" fmla="*/ 196 w 413"/>
              <a:gd name="T19" fmla="*/ 367 h 480"/>
              <a:gd name="T20" fmla="*/ 174 w 413"/>
              <a:gd name="T21" fmla="*/ 331 h 480"/>
              <a:gd name="T22" fmla="*/ 195 w 413"/>
              <a:gd name="T23" fmla="*/ 334 h 480"/>
              <a:gd name="T24" fmla="*/ 239 w 413"/>
              <a:gd name="T25" fmla="*/ 363 h 480"/>
              <a:gd name="T26" fmla="*/ 247 w 413"/>
              <a:gd name="T27" fmla="*/ 339 h 480"/>
              <a:gd name="T28" fmla="*/ 195 w 413"/>
              <a:gd name="T29" fmla="*/ 189 h 480"/>
              <a:gd name="T30" fmla="*/ 217 w 413"/>
              <a:gd name="T31" fmla="*/ 201 h 480"/>
              <a:gd name="T32" fmla="*/ 251 w 413"/>
              <a:gd name="T33" fmla="*/ 274 h 480"/>
              <a:gd name="T34" fmla="*/ 260 w 413"/>
              <a:gd name="T35" fmla="*/ 271 h 480"/>
              <a:gd name="T36" fmla="*/ 292 w 413"/>
              <a:gd name="T37" fmla="*/ 259 h 480"/>
              <a:gd name="T38" fmla="*/ 315 w 413"/>
              <a:gd name="T39" fmla="*/ 246 h 480"/>
              <a:gd name="T40" fmla="*/ 335 w 413"/>
              <a:gd name="T41" fmla="*/ 252 h 480"/>
              <a:gd name="T42" fmla="*/ 353 w 413"/>
              <a:gd name="T43" fmla="*/ 243 h 480"/>
              <a:gd name="T44" fmla="*/ 385 w 413"/>
              <a:gd name="T45" fmla="*/ 298 h 480"/>
              <a:gd name="T46" fmla="*/ 398 w 413"/>
              <a:gd name="T47" fmla="*/ 363 h 480"/>
              <a:gd name="T48" fmla="*/ 410 w 413"/>
              <a:gd name="T49" fmla="*/ 419 h 480"/>
              <a:gd name="T50" fmla="*/ 302 w 413"/>
              <a:gd name="T51" fmla="*/ 240 h 480"/>
              <a:gd name="T52" fmla="*/ 260 w 413"/>
              <a:gd name="T53" fmla="*/ 254 h 480"/>
              <a:gd name="T54" fmla="*/ 226 w 413"/>
              <a:gd name="T55" fmla="*/ 198 h 480"/>
              <a:gd name="T56" fmla="*/ 191 w 413"/>
              <a:gd name="T57" fmla="*/ 180 h 480"/>
              <a:gd name="T58" fmla="*/ 238 w 413"/>
              <a:gd name="T59" fmla="*/ 342 h 480"/>
              <a:gd name="T60" fmla="*/ 201 w 413"/>
              <a:gd name="T61" fmla="*/ 326 h 480"/>
              <a:gd name="T62" fmla="*/ 166 w 413"/>
              <a:gd name="T63" fmla="*/ 325 h 480"/>
              <a:gd name="T64" fmla="*/ 190 w 413"/>
              <a:gd name="T65" fmla="*/ 374 h 480"/>
              <a:gd name="T66" fmla="*/ 42 w 413"/>
              <a:gd name="T67" fmla="*/ 378 h 480"/>
              <a:gd name="T68" fmla="*/ 302 w 413"/>
              <a:gd name="T69" fmla="*/ 45 h 480"/>
              <a:gd name="T70" fmla="*/ 335 w 413"/>
              <a:gd name="T71" fmla="*/ 240 h 480"/>
              <a:gd name="T72" fmla="*/ 314 w 413"/>
              <a:gd name="T73" fmla="*/ 237 h 480"/>
              <a:gd name="T74" fmla="*/ 312 w 413"/>
              <a:gd name="T75" fmla="*/ 41 h 480"/>
              <a:gd name="T76" fmla="*/ 37 w 413"/>
              <a:gd name="T77" fmla="*/ 36 h 480"/>
              <a:gd name="T78" fmla="*/ 32 w 413"/>
              <a:gd name="T79" fmla="*/ 383 h 480"/>
              <a:gd name="T80" fmla="*/ 206 w 413"/>
              <a:gd name="T81" fmla="*/ 388 h 480"/>
              <a:gd name="T82" fmla="*/ 288 w 413"/>
              <a:gd name="T83" fmla="*/ 459 h 480"/>
              <a:gd name="T84" fmla="*/ 9 w 413"/>
              <a:gd name="T85" fmla="*/ 441 h 480"/>
              <a:gd name="T86" fmla="*/ 28 w 413"/>
              <a:gd name="T87" fmla="*/ 10 h 480"/>
              <a:gd name="T88" fmla="*/ 335 w 413"/>
              <a:gd name="T89" fmla="*/ 29 h 480"/>
              <a:gd name="T90" fmla="*/ 172 w 413"/>
              <a:gd name="T91" fmla="*/ 449 h 480"/>
              <a:gd name="T92" fmla="*/ 172 w 413"/>
              <a:gd name="T93" fmla="*/ 399 h 480"/>
              <a:gd name="T94" fmla="*/ 172 w 413"/>
              <a:gd name="T95" fmla="*/ 449 h 480"/>
              <a:gd name="T96" fmla="*/ 189 w 413"/>
              <a:gd name="T97" fmla="*/ 423 h 480"/>
              <a:gd name="T98" fmla="*/ 157 w 413"/>
              <a:gd name="T99" fmla="*/ 42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3" h="480">
                <a:moveTo>
                  <a:pt x="412" y="412"/>
                </a:moveTo>
                <a:cubicBezTo>
                  <a:pt x="405" y="398"/>
                  <a:pt x="406" y="380"/>
                  <a:pt x="407" y="364"/>
                </a:cubicBezTo>
                <a:cubicBezTo>
                  <a:pt x="408" y="351"/>
                  <a:pt x="409" y="341"/>
                  <a:pt x="405" y="333"/>
                </a:cubicBezTo>
                <a:cubicBezTo>
                  <a:pt x="402" y="327"/>
                  <a:pt x="398" y="311"/>
                  <a:pt x="394" y="296"/>
                </a:cubicBezTo>
                <a:cubicBezTo>
                  <a:pt x="390" y="279"/>
                  <a:pt x="386" y="263"/>
                  <a:pt x="382" y="255"/>
                </a:cubicBezTo>
                <a:cubicBezTo>
                  <a:pt x="375" y="241"/>
                  <a:pt x="365" y="233"/>
                  <a:pt x="353" y="233"/>
                </a:cubicBezTo>
                <a:cubicBezTo>
                  <a:pt x="350" y="233"/>
                  <a:pt x="347" y="234"/>
                  <a:pt x="344" y="234"/>
                </a:cubicBezTo>
                <a:cubicBezTo>
                  <a:pt x="344" y="29"/>
                  <a:pt x="344" y="29"/>
                  <a:pt x="344" y="29"/>
                </a:cubicBezTo>
                <a:cubicBezTo>
                  <a:pt x="344" y="12"/>
                  <a:pt x="330" y="0"/>
                  <a:pt x="316" y="0"/>
                </a:cubicBezTo>
                <a:cubicBezTo>
                  <a:pt x="28" y="0"/>
                  <a:pt x="28" y="0"/>
                  <a:pt x="28" y="0"/>
                </a:cubicBezTo>
                <a:cubicBezTo>
                  <a:pt x="14" y="0"/>
                  <a:pt x="0" y="12"/>
                  <a:pt x="0" y="29"/>
                </a:cubicBezTo>
                <a:cubicBezTo>
                  <a:pt x="0" y="441"/>
                  <a:pt x="0" y="441"/>
                  <a:pt x="0" y="441"/>
                </a:cubicBezTo>
                <a:cubicBezTo>
                  <a:pt x="0" y="457"/>
                  <a:pt x="14" y="469"/>
                  <a:pt x="28" y="469"/>
                </a:cubicBezTo>
                <a:cubicBezTo>
                  <a:pt x="294" y="469"/>
                  <a:pt x="294" y="469"/>
                  <a:pt x="294" y="469"/>
                </a:cubicBezTo>
                <a:cubicBezTo>
                  <a:pt x="295" y="472"/>
                  <a:pt x="297" y="475"/>
                  <a:pt x="298" y="478"/>
                </a:cubicBezTo>
                <a:cubicBezTo>
                  <a:pt x="299" y="479"/>
                  <a:pt x="301" y="480"/>
                  <a:pt x="303" y="480"/>
                </a:cubicBezTo>
                <a:cubicBezTo>
                  <a:pt x="303" y="480"/>
                  <a:pt x="304" y="480"/>
                  <a:pt x="305" y="480"/>
                </a:cubicBezTo>
                <a:cubicBezTo>
                  <a:pt x="307" y="479"/>
                  <a:pt x="308" y="476"/>
                  <a:pt x="307" y="474"/>
                </a:cubicBezTo>
                <a:cubicBezTo>
                  <a:pt x="294" y="446"/>
                  <a:pt x="273" y="422"/>
                  <a:pt x="259" y="416"/>
                </a:cubicBezTo>
                <a:cubicBezTo>
                  <a:pt x="251" y="414"/>
                  <a:pt x="217" y="385"/>
                  <a:pt x="196" y="367"/>
                </a:cubicBezTo>
                <a:cubicBezTo>
                  <a:pt x="187" y="359"/>
                  <a:pt x="179" y="352"/>
                  <a:pt x="175" y="349"/>
                </a:cubicBezTo>
                <a:cubicBezTo>
                  <a:pt x="168" y="344"/>
                  <a:pt x="170" y="335"/>
                  <a:pt x="174" y="331"/>
                </a:cubicBezTo>
                <a:cubicBezTo>
                  <a:pt x="175" y="329"/>
                  <a:pt x="181" y="323"/>
                  <a:pt x="188" y="328"/>
                </a:cubicBezTo>
                <a:cubicBezTo>
                  <a:pt x="190" y="329"/>
                  <a:pt x="192" y="331"/>
                  <a:pt x="195" y="334"/>
                </a:cubicBezTo>
                <a:cubicBezTo>
                  <a:pt x="206" y="342"/>
                  <a:pt x="222" y="354"/>
                  <a:pt x="231" y="361"/>
                </a:cubicBezTo>
                <a:cubicBezTo>
                  <a:pt x="234" y="364"/>
                  <a:pt x="238" y="364"/>
                  <a:pt x="239" y="363"/>
                </a:cubicBezTo>
                <a:cubicBezTo>
                  <a:pt x="245" y="361"/>
                  <a:pt x="247" y="350"/>
                  <a:pt x="247" y="341"/>
                </a:cubicBezTo>
                <a:cubicBezTo>
                  <a:pt x="247" y="340"/>
                  <a:pt x="247" y="339"/>
                  <a:pt x="247" y="339"/>
                </a:cubicBezTo>
                <a:cubicBezTo>
                  <a:pt x="188" y="215"/>
                  <a:pt x="188" y="215"/>
                  <a:pt x="188" y="215"/>
                </a:cubicBezTo>
                <a:cubicBezTo>
                  <a:pt x="183" y="205"/>
                  <a:pt x="186" y="193"/>
                  <a:pt x="195" y="189"/>
                </a:cubicBezTo>
                <a:cubicBezTo>
                  <a:pt x="199" y="187"/>
                  <a:pt x="203" y="187"/>
                  <a:pt x="208" y="189"/>
                </a:cubicBezTo>
                <a:cubicBezTo>
                  <a:pt x="212" y="191"/>
                  <a:pt x="215" y="195"/>
                  <a:pt x="217" y="201"/>
                </a:cubicBezTo>
                <a:cubicBezTo>
                  <a:pt x="217" y="201"/>
                  <a:pt x="217" y="201"/>
                  <a:pt x="217" y="202"/>
                </a:cubicBezTo>
                <a:cubicBezTo>
                  <a:pt x="251" y="274"/>
                  <a:pt x="251" y="274"/>
                  <a:pt x="251" y="274"/>
                </a:cubicBezTo>
                <a:cubicBezTo>
                  <a:pt x="252" y="276"/>
                  <a:pt x="255" y="277"/>
                  <a:pt x="257" y="276"/>
                </a:cubicBezTo>
                <a:cubicBezTo>
                  <a:pt x="259" y="276"/>
                  <a:pt x="260" y="274"/>
                  <a:pt x="260" y="271"/>
                </a:cubicBezTo>
                <a:cubicBezTo>
                  <a:pt x="260" y="267"/>
                  <a:pt x="261" y="264"/>
                  <a:pt x="265" y="261"/>
                </a:cubicBezTo>
                <a:cubicBezTo>
                  <a:pt x="272" y="257"/>
                  <a:pt x="284" y="256"/>
                  <a:pt x="292" y="259"/>
                </a:cubicBezTo>
                <a:cubicBezTo>
                  <a:pt x="294" y="260"/>
                  <a:pt x="297" y="259"/>
                  <a:pt x="298" y="257"/>
                </a:cubicBezTo>
                <a:cubicBezTo>
                  <a:pt x="301" y="250"/>
                  <a:pt x="309" y="247"/>
                  <a:pt x="315" y="246"/>
                </a:cubicBezTo>
                <a:cubicBezTo>
                  <a:pt x="322" y="245"/>
                  <a:pt x="328" y="247"/>
                  <a:pt x="331" y="251"/>
                </a:cubicBezTo>
                <a:cubicBezTo>
                  <a:pt x="332" y="252"/>
                  <a:pt x="334" y="253"/>
                  <a:pt x="335" y="252"/>
                </a:cubicBezTo>
                <a:cubicBezTo>
                  <a:pt x="337" y="252"/>
                  <a:pt x="338" y="251"/>
                  <a:pt x="339" y="250"/>
                </a:cubicBezTo>
                <a:cubicBezTo>
                  <a:pt x="341" y="245"/>
                  <a:pt x="347" y="242"/>
                  <a:pt x="353" y="243"/>
                </a:cubicBezTo>
                <a:cubicBezTo>
                  <a:pt x="358" y="243"/>
                  <a:pt x="367" y="245"/>
                  <a:pt x="373" y="259"/>
                </a:cubicBezTo>
                <a:cubicBezTo>
                  <a:pt x="377" y="266"/>
                  <a:pt x="381" y="283"/>
                  <a:pt x="385" y="298"/>
                </a:cubicBezTo>
                <a:cubicBezTo>
                  <a:pt x="389" y="315"/>
                  <a:pt x="393" y="330"/>
                  <a:pt x="397" y="337"/>
                </a:cubicBezTo>
                <a:cubicBezTo>
                  <a:pt x="399" y="342"/>
                  <a:pt x="398" y="353"/>
                  <a:pt x="398" y="363"/>
                </a:cubicBezTo>
                <a:cubicBezTo>
                  <a:pt x="397" y="379"/>
                  <a:pt x="396" y="399"/>
                  <a:pt x="404" y="416"/>
                </a:cubicBezTo>
                <a:cubicBezTo>
                  <a:pt x="405" y="419"/>
                  <a:pt x="408" y="420"/>
                  <a:pt x="410" y="419"/>
                </a:cubicBezTo>
                <a:cubicBezTo>
                  <a:pt x="412" y="417"/>
                  <a:pt x="413" y="415"/>
                  <a:pt x="412" y="412"/>
                </a:cubicBezTo>
                <a:close/>
                <a:moveTo>
                  <a:pt x="302" y="240"/>
                </a:moveTo>
                <a:cubicBezTo>
                  <a:pt x="298" y="243"/>
                  <a:pt x="294" y="246"/>
                  <a:pt x="292" y="249"/>
                </a:cubicBezTo>
                <a:cubicBezTo>
                  <a:pt x="281" y="246"/>
                  <a:pt x="268" y="248"/>
                  <a:pt x="260" y="254"/>
                </a:cubicBezTo>
                <a:cubicBezTo>
                  <a:pt x="258" y="255"/>
                  <a:pt x="256" y="257"/>
                  <a:pt x="254" y="259"/>
                </a:cubicBezTo>
                <a:cubicBezTo>
                  <a:pt x="226" y="198"/>
                  <a:pt x="226" y="198"/>
                  <a:pt x="226" y="198"/>
                </a:cubicBezTo>
                <a:cubicBezTo>
                  <a:pt x="224" y="190"/>
                  <a:pt x="218" y="184"/>
                  <a:pt x="212" y="181"/>
                </a:cubicBezTo>
                <a:cubicBezTo>
                  <a:pt x="205" y="177"/>
                  <a:pt x="197" y="177"/>
                  <a:pt x="191" y="180"/>
                </a:cubicBezTo>
                <a:cubicBezTo>
                  <a:pt x="178" y="187"/>
                  <a:pt x="173" y="204"/>
                  <a:pt x="180" y="219"/>
                </a:cubicBezTo>
                <a:cubicBezTo>
                  <a:pt x="238" y="342"/>
                  <a:pt x="238" y="342"/>
                  <a:pt x="238" y="342"/>
                </a:cubicBezTo>
                <a:cubicBezTo>
                  <a:pt x="237" y="346"/>
                  <a:pt x="237" y="351"/>
                  <a:pt x="236" y="353"/>
                </a:cubicBezTo>
                <a:cubicBezTo>
                  <a:pt x="227" y="345"/>
                  <a:pt x="212" y="334"/>
                  <a:pt x="201" y="326"/>
                </a:cubicBezTo>
                <a:cubicBezTo>
                  <a:pt x="198" y="324"/>
                  <a:pt x="195" y="322"/>
                  <a:pt x="193" y="320"/>
                </a:cubicBezTo>
                <a:cubicBezTo>
                  <a:pt x="184" y="314"/>
                  <a:pt x="173" y="316"/>
                  <a:pt x="166" y="325"/>
                </a:cubicBezTo>
                <a:cubicBezTo>
                  <a:pt x="160" y="334"/>
                  <a:pt x="158" y="348"/>
                  <a:pt x="169" y="357"/>
                </a:cubicBezTo>
                <a:cubicBezTo>
                  <a:pt x="173" y="360"/>
                  <a:pt x="181" y="366"/>
                  <a:pt x="190" y="374"/>
                </a:cubicBezTo>
                <a:cubicBezTo>
                  <a:pt x="192" y="376"/>
                  <a:pt x="193" y="377"/>
                  <a:pt x="195" y="378"/>
                </a:cubicBezTo>
                <a:cubicBezTo>
                  <a:pt x="42" y="378"/>
                  <a:pt x="42" y="378"/>
                  <a:pt x="42" y="378"/>
                </a:cubicBezTo>
                <a:cubicBezTo>
                  <a:pt x="42" y="45"/>
                  <a:pt x="42" y="45"/>
                  <a:pt x="42" y="45"/>
                </a:cubicBezTo>
                <a:cubicBezTo>
                  <a:pt x="302" y="45"/>
                  <a:pt x="302" y="45"/>
                  <a:pt x="302" y="45"/>
                </a:cubicBezTo>
                <a:lnTo>
                  <a:pt x="302" y="240"/>
                </a:lnTo>
                <a:close/>
                <a:moveTo>
                  <a:pt x="335" y="240"/>
                </a:moveTo>
                <a:cubicBezTo>
                  <a:pt x="335" y="240"/>
                  <a:pt x="334" y="241"/>
                  <a:pt x="334" y="241"/>
                </a:cubicBezTo>
                <a:cubicBezTo>
                  <a:pt x="329" y="237"/>
                  <a:pt x="322" y="236"/>
                  <a:pt x="314" y="237"/>
                </a:cubicBezTo>
                <a:cubicBezTo>
                  <a:pt x="313" y="237"/>
                  <a:pt x="313" y="237"/>
                  <a:pt x="312" y="237"/>
                </a:cubicBezTo>
                <a:cubicBezTo>
                  <a:pt x="312" y="41"/>
                  <a:pt x="312" y="41"/>
                  <a:pt x="312" y="41"/>
                </a:cubicBezTo>
                <a:cubicBezTo>
                  <a:pt x="312" y="38"/>
                  <a:pt x="309" y="36"/>
                  <a:pt x="307" y="36"/>
                </a:cubicBezTo>
                <a:cubicBezTo>
                  <a:pt x="37" y="36"/>
                  <a:pt x="37" y="36"/>
                  <a:pt x="37" y="36"/>
                </a:cubicBezTo>
                <a:cubicBezTo>
                  <a:pt x="34" y="36"/>
                  <a:pt x="32" y="38"/>
                  <a:pt x="32" y="41"/>
                </a:cubicBezTo>
                <a:cubicBezTo>
                  <a:pt x="32" y="383"/>
                  <a:pt x="32" y="383"/>
                  <a:pt x="32" y="383"/>
                </a:cubicBezTo>
                <a:cubicBezTo>
                  <a:pt x="32" y="386"/>
                  <a:pt x="34" y="388"/>
                  <a:pt x="37" y="388"/>
                </a:cubicBezTo>
                <a:cubicBezTo>
                  <a:pt x="206" y="388"/>
                  <a:pt x="206" y="388"/>
                  <a:pt x="206" y="388"/>
                </a:cubicBezTo>
                <a:cubicBezTo>
                  <a:pt x="229" y="408"/>
                  <a:pt x="248" y="423"/>
                  <a:pt x="255" y="425"/>
                </a:cubicBezTo>
                <a:cubicBezTo>
                  <a:pt x="263" y="428"/>
                  <a:pt x="277" y="441"/>
                  <a:pt x="288" y="459"/>
                </a:cubicBezTo>
                <a:cubicBezTo>
                  <a:pt x="28" y="459"/>
                  <a:pt x="28" y="459"/>
                  <a:pt x="28" y="459"/>
                </a:cubicBezTo>
                <a:cubicBezTo>
                  <a:pt x="19" y="459"/>
                  <a:pt x="9" y="452"/>
                  <a:pt x="9" y="441"/>
                </a:cubicBezTo>
                <a:cubicBezTo>
                  <a:pt x="9" y="29"/>
                  <a:pt x="9" y="29"/>
                  <a:pt x="9" y="29"/>
                </a:cubicBezTo>
                <a:cubicBezTo>
                  <a:pt x="9" y="17"/>
                  <a:pt x="19" y="10"/>
                  <a:pt x="28" y="10"/>
                </a:cubicBezTo>
                <a:cubicBezTo>
                  <a:pt x="316" y="10"/>
                  <a:pt x="316" y="10"/>
                  <a:pt x="316" y="10"/>
                </a:cubicBezTo>
                <a:cubicBezTo>
                  <a:pt x="325" y="10"/>
                  <a:pt x="335" y="17"/>
                  <a:pt x="335" y="29"/>
                </a:cubicBezTo>
                <a:lnTo>
                  <a:pt x="335" y="240"/>
                </a:lnTo>
                <a:close/>
                <a:moveTo>
                  <a:pt x="172" y="449"/>
                </a:moveTo>
                <a:cubicBezTo>
                  <a:pt x="186" y="449"/>
                  <a:pt x="198" y="438"/>
                  <a:pt x="198" y="423"/>
                </a:cubicBezTo>
                <a:cubicBezTo>
                  <a:pt x="198" y="410"/>
                  <a:pt x="186" y="399"/>
                  <a:pt x="172" y="399"/>
                </a:cubicBezTo>
                <a:cubicBezTo>
                  <a:pt x="157" y="399"/>
                  <a:pt x="148" y="411"/>
                  <a:pt x="148" y="423"/>
                </a:cubicBezTo>
                <a:cubicBezTo>
                  <a:pt x="148" y="438"/>
                  <a:pt x="158" y="449"/>
                  <a:pt x="172" y="449"/>
                </a:cubicBezTo>
                <a:close/>
                <a:moveTo>
                  <a:pt x="172" y="408"/>
                </a:moveTo>
                <a:cubicBezTo>
                  <a:pt x="181" y="408"/>
                  <a:pt x="189" y="416"/>
                  <a:pt x="189" y="423"/>
                </a:cubicBezTo>
                <a:cubicBezTo>
                  <a:pt x="189" y="432"/>
                  <a:pt x="181" y="440"/>
                  <a:pt x="172" y="440"/>
                </a:cubicBezTo>
                <a:cubicBezTo>
                  <a:pt x="162" y="440"/>
                  <a:pt x="157" y="431"/>
                  <a:pt x="157" y="423"/>
                </a:cubicBezTo>
                <a:cubicBezTo>
                  <a:pt x="157" y="416"/>
                  <a:pt x="163" y="408"/>
                  <a:pt x="172" y="408"/>
                </a:cubicBezTo>
                <a:close/>
              </a:path>
            </a:pathLst>
          </a:custGeom>
          <a:solidFill>
            <a:schemeClr val="accent2"/>
          </a:solidFill>
          <a:ln w="12700">
            <a:solidFill>
              <a:schemeClr val="bg1"/>
            </a:solidFill>
          </a:ln>
        </p:spPr>
        <p:txBody>
          <a:bodyPr vert="horz" wrap="square" lIns="68580" tIns="34290" rIns="68580" bIns="34290" numCol="1" anchor="t" anchorCtr="0" compatLnSpc="1">
            <a:prstTxWarp prst="textNoShape">
              <a:avLst/>
            </a:prstTxWarp>
          </a:bodyPr>
          <a:lstStyle/>
          <a:p>
            <a:endParaRPr lang="en-US" b="1"/>
          </a:p>
        </p:txBody>
      </p:sp>
      <p:pic>
        <p:nvPicPr>
          <p:cNvPr id="41" name="Graphic 19">
            <a:extLst>
              <a:ext uri="{FF2B5EF4-FFF2-40B4-BE49-F238E27FC236}">
                <a16:creationId xmlns:a16="http://schemas.microsoft.com/office/drawing/2014/main" id="{E2703C2B-BB9C-4FC0-B671-F83D8EA758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40388" y="2286834"/>
            <a:ext cx="680959" cy="728676"/>
          </a:xfrm>
          <a:prstGeom prst="rect">
            <a:avLst/>
          </a:prstGeom>
        </p:spPr>
      </p:pic>
      <p:sp>
        <p:nvSpPr>
          <p:cNvPr id="42" name="Freeform 42">
            <a:extLst>
              <a:ext uri="{FF2B5EF4-FFF2-40B4-BE49-F238E27FC236}">
                <a16:creationId xmlns:a16="http://schemas.microsoft.com/office/drawing/2014/main" id="{C6FA61A6-8CDC-444C-95EC-7CC45CC7DBA1}"/>
              </a:ext>
            </a:extLst>
          </p:cNvPr>
          <p:cNvSpPr>
            <a:spLocks noEditPoints="1"/>
          </p:cNvSpPr>
          <p:nvPr/>
        </p:nvSpPr>
        <p:spPr bwMode="auto">
          <a:xfrm>
            <a:off x="10444881" y="4321649"/>
            <a:ext cx="483807" cy="566885"/>
          </a:xfrm>
          <a:custGeom>
            <a:avLst/>
            <a:gdLst>
              <a:gd name="T0" fmla="*/ 122 w 419"/>
              <a:gd name="T1" fmla="*/ 141 h 491"/>
              <a:gd name="T2" fmla="*/ 156 w 419"/>
              <a:gd name="T3" fmla="*/ 239 h 491"/>
              <a:gd name="T4" fmla="*/ 169 w 419"/>
              <a:gd name="T5" fmla="*/ 276 h 491"/>
              <a:gd name="T6" fmla="*/ 194 w 419"/>
              <a:gd name="T7" fmla="*/ 293 h 491"/>
              <a:gd name="T8" fmla="*/ 220 w 419"/>
              <a:gd name="T9" fmla="*/ 276 h 491"/>
              <a:gd name="T10" fmla="*/ 233 w 419"/>
              <a:gd name="T11" fmla="*/ 239 h 491"/>
              <a:gd name="T12" fmla="*/ 266 w 419"/>
              <a:gd name="T13" fmla="*/ 141 h 491"/>
              <a:gd name="T14" fmla="*/ 194 w 419"/>
              <a:gd name="T15" fmla="*/ 283 h 491"/>
              <a:gd name="T16" fmla="*/ 207 w 419"/>
              <a:gd name="T17" fmla="*/ 276 h 491"/>
              <a:gd name="T18" fmla="*/ 223 w 419"/>
              <a:gd name="T19" fmla="*/ 263 h 491"/>
              <a:gd name="T20" fmla="*/ 169 w 419"/>
              <a:gd name="T21" fmla="*/ 266 h 491"/>
              <a:gd name="T22" fmla="*/ 165 w 419"/>
              <a:gd name="T23" fmla="*/ 244 h 491"/>
              <a:gd name="T24" fmla="*/ 223 w 419"/>
              <a:gd name="T25" fmla="*/ 263 h 491"/>
              <a:gd name="T26" fmla="*/ 223 w 419"/>
              <a:gd name="T27" fmla="*/ 235 h 491"/>
              <a:gd name="T28" fmla="*/ 199 w 419"/>
              <a:gd name="T29" fmla="*/ 168 h 491"/>
              <a:gd name="T30" fmla="*/ 221 w 419"/>
              <a:gd name="T31" fmla="*/ 134 h 491"/>
              <a:gd name="T32" fmla="*/ 194 w 419"/>
              <a:gd name="T33" fmla="*/ 159 h 491"/>
              <a:gd name="T34" fmla="*/ 168 w 419"/>
              <a:gd name="T35" fmla="*/ 134 h 491"/>
              <a:gd name="T36" fmla="*/ 190 w 419"/>
              <a:gd name="T37" fmla="*/ 168 h 491"/>
              <a:gd name="T38" fmla="*/ 165 w 419"/>
              <a:gd name="T39" fmla="*/ 235 h 491"/>
              <a:gd name="T40" fmla="*/ 132 w 419"/>
              <a:gd name="T41" fmla="*/ 141 h 491"/>
              <a:gd name="T42" fmla="*/ 257 w 419"/>
              <a:gd name="T43" fmla="*/ 141 h 491"/>
              <a:gd name="T44" fmla="*/ 407 w 419"/>
              <a:gd name="T45" fmla="*/ 250 h 491"/>
              <a:gd name="T46" fmla="*/ 374 w 419"/>
              <a:gd name="T47" fmla="*/ 183 h 491"/>
              <a:gd name="T48" fmla="*/ 374 w 419"/>
              <a:gd name="T49" fmla="*/ 118 h 491"/>
              <a:gd name="T50" fmla="*/ 193 w 419"/>
              <a:gd name="T51" fmla="*/ 0 h 491"/>
              <a:gd name="T52" fmla="*/ 61 w 419"/>
              <a:gd name="T53" fmla="*/ 288 h 491"/>
              <a:gd name="T54" fmla="*/ 72 w 419"/>
              <a:gd name="T55" fmla="*/ 454 h 491"/>
              <a:gd name="T56" fmla="*/ 197 w 419"/>
              <a:gd name="T57" fmla="*/ 491 h 491"/>
              <a:gd name="T58" fmla="*/ 259 w 419"/>
              <a:gd name="T59" fmla="*/ 480 h 491"/>
              <a:gd name="T60" fmla="*/ 345 w 419"/>
              <a:gd name="T61" fmla="*/ 413 h 491"/>
              <a:gd name="T62" fmla="*/ 378 w 419"/>
              <a:gd name="T63" fmla="*/ 391 h 491"/>
              <a:gd name="T64" fmla="*/ 378 w 419"/>
              <a:gd name="T65" fmla="*/ 360 h 491"/>
              <a:gd name="T66" fmla="*/ 388 w 419"/>
              <a:gd name="T67" fmla="*/ 339 h 491"/>
              <a:gd name="T68" fmla="*/ 394 w 419"/>
              <a:gd name="T69" fmla="*/ 319 h 491"/>
              <a:gd name="T70" fmla="*/ 390 w 419"/>
              <a:gd name="T71" fmla="*/ 304 h 491"/>
              <a:gd name="T72" fmla="*/ 409 w 419"/>
              <a:gd name="T73" fmla="*/ 289 h 491"/>
              <a:gd name="T74" fmla="*/ 407 w 419"/>
              <a:gd name="T75" fmla="*/ 250 h 491"/>
              <a:gd name="T76" fmla="*/ 385 w 419"/>
              <a:gd name="T77" fmla="*/ 286 h 491"/>
              <a:gd name="T78" fmla="*/ 380 w 419"/>
              <a:gd name="T79" fmla="*/ 307 h 491"/>
              <a:gd name="T80" fmla="*/ 385 w 419"/>
              <a:gd name="T81" fmla="*/ 317 h 491"/>
              <a:gd name="T82" fmla="*/ 376 w 419"/>
              <a:gd name="T83" fmla="*/ 331 h 491"/>
              <a:gd name="T84" fmla="*/ 375 w 419"/>
              <a:gd name="T85" fmla="*/ 344 h 491"/>
              <a:gd name="T86" fmla="*/ 369 w 419"/>
              <a:gd name="T87" fmla="*/ 365 h 491"/>
              <a:gd name="T88" fmla="*/ 347 w 419"/>
              <a:gd name="T89" fmla="*/ 404 h 491"/>
              <a:gd name="T90" fmla="*/ 261 w 419"/>
              <a:gd name="T91" fmla="*/ 386 h 491"/>
              <a:gd name="T92" fmla="*/ 250 w 419"/>
              <a:gd name="T93" fmla="*/ 476 h 491"/>
              <a:gd name="T94" fmla="*/ 89 w 419"/>
              <a:gd name="T95" fmla="*/ 307 h 491"/>
              <a:gd name="T96" fmla="*/ 9 w 419"/>
              <a:gd name="T97" fmla="*/ 167 h 491"/>
              <a:gd name="T98" fmla="*/ 193 w 419"/>
              <a:gd name="T99" fmla="*/ 9 h 491"/>
              <a:gd name="T100" fmla="*/ 365 w 419"/>
              <a:gd name="T101" fmla="*/ 120 h 491"/>
              <a:gd name="T102" fmla="*/ 365 w 419"/>
              <a:gd name="T103" fmla="*/ 180 h 491"/>
              <a:gd name="T104" fmla="*/ 399 w 419"/>
              <a:gd name="T105" fmla="*/ 255 h 491"/>
              <a:gd name="T106" fmla="*/ 405 w 419"/>
              <a:gd name="T107" fmla="*/ 28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9" h="491">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FFFFFF"/>
          </a:solidFill>
          <a:ln w="19050">
            <a:solidFill>
              <a:schemeClr val="bg1"/>
            </a:solidFill>
          </a:ln>
        </p:spPr>
        <p:txBody>
          <a:bodyPr vert="horz" wrap="square" lIns="68580" tIns="34290" rIns="68580" bIns="34290" numCol="1" anchor="t" anchorCtr="0" compatLnSpc="1">
            <a:prstTxWarp prst="textNoShape">
              <a:avLst/>
            </a:prstTxWarp>
          </a:bodyPr>
          <a:lstStyle/>
          <a:p>
            <a:endParaRPr lang="en-US"/>
          </a:p>
        </p:txBody>
      </p:sp>
      <p:sp>
        <p:nvSpPr>
          <p:cNvPr id="44" name="Freeform 104">
            <a:extLst>
              <a:ext uri="{FF2B5EF4-FFF2-40B4-BE49-F238E27FC236}">
                <a16:creationId xmlns:a16="http://schemas.microsoft.com/office/drawing/2014/main" id="{FB46F41E-B0F8-417E-9B5F-7BFE05061026}"/>
              </a:ext>
            </a:extLst>
          </p:cNvPr>
          <p:cNvSpPr>
            <a:spLocks noEditPoints="1"/>
          </p:cNvSpPr>
          <p:nvPr/>
        </p:nvSpPr>
        <p:spPr bwMode="auto">
          <a:xfrm>
            <a:off x="7406721" y="4282517"/>
            <a:ext cx="480277" cy="609215"/>
          </a:xfrm>
          <a:custGeom>
            <a:avLst/>
            <a:gdLst>
              <a:gd name="T0" fmla="*/ 480 w 620"/>
              <a:gd name="T1" fmla="*/ 419 h 787"/>
              <a:gd name="T2" fmla="*/ 618 w 620"/>
              <a:gd name="T3" fmla="*/ 203 h 787"/>
              <a:gd name="T4" fmla="*/ 606 w 620"/>
              <a:gd name="T5" fmla="*/ 196 h 787"/>
              <a:gd name="T6" fmla="*/ 396 w 620"/>
              <a:gd name="T7" fmla="*/ 319 h 787"/>
              <a:gd name="T8" fmla="*/ 524 w 620"/>
              <a:gd name="T9" fmla="*/ 97 h 787"/>
              <a:gd name="T10" fmla="*/ 382 w 620"/>
              <a:gd name="T11" fmla="*/ 314 h 787"/>
              <a:gd name="T12" fmla="*/ 259 w 620"/>
              <a:gd name="T13" fmla="*/ 303 h 787"/>
              <a:gd name="T14" fmla="*/ 419 w 620"/>
              <a:gd name="T15" fmla="*/ 27 h 787"/>
              <a:gd name="T16" fmla="*/ 245 w 620"/>
              <a:gd name="T17" fmla="*/ 299 h 787"/>
              <a:gd name="T18" fmla="*/ 292 w 620"/>
              <a:gd name="T19" fmla="*/ 11 h 787"/>
              <a:gd name="T20" fmla="*/ 280 w 620"/>
              <a:gd name="T21" fmla="*/ 4 h 787"/>
              <a:gd name="T22" fmla="*/ 153 w 620"/>
              <a:gd name="T23" fmla="*/ 212 h 787"/>
              <a:gd name="T24" fmla="*/ 153 w 620"/>
              <a:gd name="T25" fmla="*/ 213 h 787"/>
              <a:gd name="T26" fmla="*/ 0 w 620"/>
              <a:gd name="T27" fmla="*/ 779 h 787"/>
              <a:gd name="T28" fmla="*/ 0 w 620"/>
              <a:gd name="T29" fmla="*/ 780 h 787"/>
              <a:gd name="T30" fmla="*/ 0 w 620"/>
              <a:gd name="T31" fmla="*/ 781 h 787"/>
              <a:gd name="T32" fmla="*/ 0 w 620"/>
              <a:gd name="T33" fmla="*/ 782 h 787"/>
              <a:gd name="T34" fmla="*/ 1 w 620"/>
              <a:gd name="T35" fmla="*/ 784 h 787"/>
              <a:gd name="T36" fmla="*/ 2 w 620"/>
              <a:gd name="T37" fmla="*/ 785 h 787"/>
              <a:gd name="T38" fmla="*/ 2 w 620"/>
              <a:gd name="T39" fmla="*/ 786 h 787"/>
              <a:gd name="T40" fmla="*/ 4 w 620"/>
              <a:gd name="T41" fmla="*/ 786 h 787"/>
              <a:gd name="T42" fmla="*/ 5 w 620"/>
              <a:gd name="T43" fmla="*/ 787 h 787"/>
              <a:gd name="T44" fmla="*/ 5 w 620"/>
              <a:gd name="T45" fmla="*/ 787 h 787"/>
              <a:gd name="T46" fmla="*/ 7 w 620"/>
              <a:gd name="T47" fmla="*/ 787 h 787"/>
              <a:gd name="T48" fmla="*/ 521 w 620"/>
              <a:gd name="T49" fmla="*/ 787 h 787"/>
              <a:gd name="T50" fmla="*/ 521 w 620"/>
              <a:gd name="T51" fmla="*/ 773 h 787"/>
              <a:gd name="T52" fmla="*/ 479 w 620"/>
              <a:gd name="T53" fmla="*/ 420 h 787"/>
              <a:gd name="T54" fmla="*/ 317 w 620"/>
              <a:gd name="T55" fmla="*/ 322 h 787"/>
              <a:gd name="T56" fmla="*/ 129 w 620"/>
              <a:gd name="T57" fmla="*/ 719 h 787"/>
              <a:gd name="T58" fmla="*/ 46 w 620"/>
              <a:gd name="T59" fmla="*/ 661 h 787"/>
              <a:gd name="T60" fmla="*/ 317 w 620"/>
              <a:gd name="T61" fmla="*/ 322 h 787"/>
              <a:gd name="T62" fmla="*/ 43 w 620"/>
              <a:gd name="T63" fmla="*/ 675 h 787"/>
              <a:gd name="T64" fmla="*/ 117 w 620"/>
              <a:gd name="T65" fmla="*/ 730 h 787"/>
              <a:gd name="T66" fmla="*/ 16 w 620"/>
              <a:gd name="T67" fmla="*/ 773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0" h="787">
                <a:moveTo>
                  <a:pt x="479" y="420"/>
                </a:moveTo>
                <a:cubicBezTo>
                  <a:pt x="479" y="419"/>
                  <a:pt x="480" y="419"/>
                  <a:pt x="480" y="419"/>
                </a:cubicBezTo>
                <a:cubicBezTo>
                  <a:pt x="480" y="419"/>
                  <a:pt x="480" y="419"/>
                  <a:pt x="480" y="419"/>
                </a:cubicBezTo>
                <a:cubicBezTo>
                  <a:pt x="618" y="203"/>
                  <a:pt x="618" y="203"/>
                  <a:pt x="618" y="203"/>
                </a:cubicBezTo>
                <a:cubicBezTo>
                  <a:pt x="620" y="200"/>
                  <a:pt x="619" y="196"/>
                  <a:pt x="616" y="193"/>
                </a:cubicBezTo>
                <a:cubicBezTo>
                  <a:pt x="613" y="191"/>
                  <a:pt x="608" y="192"/>
                  <a:pt x="606" y="196"/>
                </a:cubicBezTo>
                <a:cubicBezTo>
                  <a:pt x="475" y="401"/>
                  <a:pt x="475" y="401"/>
                  <a:pt x="475" y="401"/>
                </a:cubicBezTo>
                <a:cubicBezTo>
                  <a:pt x="450" y="353"/>
                  <a:pt x="423" y="330"/>
                  <a:pt x="396" y="319"/>
                </a:cubicBezTo>
                <a:cubicBezTo>
                  <a:pt x="527" y="107"/>
                  <a:pt x="527" y="107"/>
                  <a:pt x="527" y="107"/>
                </a:cubicBezTo>
                <a:cubicBezTo>
                  <a:pt x="529" y="103"/>
                  <a:pt x="528" y="99"/>
                  <a:pt x="524" y="97"/>
                </a:cubicBezTo>
                <a:cubicBezTo>
                  <a:pt x="521" y="95"/>
                  <a:pt x="517" y="96"/>
                  <a:pt x="515" y="99"/>
                </a:cubicBezTo>
                <a:cubicBezTo>
                  <a:pt x="382" y="314"/>
                  <a:pt x="382" y="314"/>
                  <a:pt x="382" y="314"/>
                </a:cubicBezTo>
                <a:cubicBezTo>
                  <a:pt x="360" y="308"/>
                  <a:pt x="338" y="308"/>
                  <a:pt x="317" y="308"/>
                </a:cubicBezTo>
                <a:cubicBezTo>
                  <a:pt x="297" y="308"/>
                  <a:pt x="278" y="308"/>
                  <a:pt x="259" y="303"/>
                </a:cubicBezTo>
                <a:cubicBezTo>
                  <a:pt x="421" y="36"/>
                  <a:pt x="421" y="36"/>
                  <a:pt x="421" y="36"/>
                </a:cubicBezTo>
                <a:cubicBezTo>
                  <a:pt x="423" y="33"/>
                  <a:pt x="422" y="29"/>
                  <a:pt x="419" y="27"/>
                </a:cubicBezTo>
                <a:cubicBezTo>
                  <a:pt x="415" y="25"/>
                  <a:pt x="411" y="26"/>
                  <a:pt x="409" y="29"/>
                </a:cubicBezTo>
                <a:cubicBezTo>
                  <a:pt x="245" y="299"/>
                  <a:pt x="245" y="299"/>
                  <a:pt x="245" y="299"/>
                </a:cubicBezTo>
                <a:cubicBezTo>
                  <a:pt x="218" y="288"/>
                  <a:pt x="192" y="265"/>
                  <a:pt x="167" y="216"/>
                </a:cubicBezTo>
                <a:cubicBezTo>
                  <a:pt x="292" y="11"/>
                  <a:pt x="292" y="11"/>
                  <a:pt x="292" y="11"/>
                </a:cubicBezTo>
                <a:cubicBezTo>
                  <a:pt x="294" y="8"/>
                  <a:pt x="293" y="4"/>
                  <a:pt x="289" y="2"/>
                </a:cubicBezTo>
                <a:cubicBezTo>
                  <a:pt x="286" y="0"/>
                  <a:pt x="282" y="1"/>
                  <a:pt x="280" y="4"/>
                </a:cubicBezTo>
                <a:cubicBezTo>
                  <a:pt x="153" y="212"/>
                  <a:pt x="153" y="212"/>
                  <a:pt x="153" y="212"/>
                </a:cubicBezTo>
                <a:cubicBezTo>
                  <a:pt x="153" y="212"/>
                  <a:pt x="153" y="212"/>
                  <a:pt x="153" y="212"/>
                </a:cubicBezTo>
                <a:cubicBezTo>
                  <a:pt x="153" y="212"/>
                  <a:pt x="153" y="213"/>
                  <a:pt x="153" y="213"/>
                </a:cubicBezTo>
                <a:cubicBezTo>
                  <a:pt x="153" y="213"/>
                  <a:pt x="153" y="213"/>
                  <a:pt x="153" y="213"/>
                </a:cubicBezTo>
                <a:cubicBezTo>
                  <a:pt x="0" y="779"/>
                  <a:pt x="0" y="779"/>
                  <a:pt x="0" y="779"/>
                </a:cubicBezTo>
                <a:cubicBezTo>
                  <a:pt x="0" y="779"/>
                  <a:pt x="0" y="779"/>
                  <a:pt x="0" y="779"/>
                </a:cubicBezTo>
                <a:cubicBezTo>
                  <a:pt x="0" y="779"/>
                  <a:pt x="0" y="779"/>
                  <a:pt x="0" y="779"/>
                </a:cubicBezTo>
                <a:cubicBezTo>
                  <a:pt x="0" y="780"/>
                  <a:pt x="0" y="780"/>
                  <a:pt x="0" y="780"/>
                </a:cubicBezTo>
                <a:cubicBezTo>
                  <a:pt x="0" y="780"/>
                  <a:pt x="0" y="780"/>
                  <a:pt x="0" y="780"/>
                </a:cubicBezTo>
                <a:cubicBezTo>
                  <a:pt x="0" y="781"/>
                  <a:pt x="0" y="781"/>
                  <a:pt x="0" y="781"/>
                </a:cubicBezTo>
                <a:cubicBezTo>
                  <a:pt x="0" y="781"/>
                  <a:pt x="0" y="781"/>
                  <a:pt x="0" y="782"/>
                </a:cubicBezTo>
                <a:cubicBezTo>
                  <a:pt x="0" y="782"/>
                  <a:pt x="0" y="782"/>
                  <a:pt x="0" y="782"/>
                </a:cubicBezTo>
                <a:cubicBezTo>
                  <a:pt x="0" y="782"/>
                  <a:pt x="1" y="783"/>
                  <a:pt x="1" y="783"/>
                </a:cubicBezTo>
                <a:cubicBezTo>
                  <a:pt x="1" y="783"/>
                  <a:pt x="1" y="783"/>
                  <a:pt x="1" y="784"/>
                </a:cubicBezTo>
                <a:cubicBezTo>
                  <a:pt x="1" y="784"/>
                  <a:pt x="1" y="784"/>
                  <a:pt x="1" y="784"/>
                </a:cubicBezTo>
                <a:cubicBezTo>
                  <a:pt x="1" y="784"/>
                  <a:pt x="1" y="784"/>
                  <a:pt x="2" y="785"/>
                </a:cubicBezTo>
                <a:cubicBezTo>
                  <a:pt x="2" y="785"/>
                  <a:pt x="2" y="785"/>
                  <a:pt x="2" y="785"/>
                </a:cubicBezTo>
                <a:cubicBezTo>
                  <a:pt x="2" y="785"/>
                  <a:pt x="2" y="785"/>
                  <a:pt x="2" y="786"/>
                </a:cubicBezTo>
                <a:cubicBezTo>
                  <a:pt x="3" y="786"/>
                  <a:pt x="3" y="786"/>
                  <a:pt x="3" y="786"/>
                </a:cubicBezTo>
                <a:cubicBezTo>
                  <a:pt x="3" y="786"/>
                  <a:pt x="3" y="786"/>
                  <a:pt x="4" y="786"/>
                </a:cubicBezTo>
                <a:cubicBezTo>
                  <a:pt x="4" y="787"/>
                  <a:pt x="4" y="787"/>
                  <a:pt x="4" y="787"/>
                </a:cubicBezTo>
                <a:cubicBezTo>
                  <a:pt x="4" y="787"/>
                  <a:pt x="5" y="787"/>
                  <a:pt x="5" y="787"/>
                </a:cubicBezTo>
                <a:cubicBezTo>
                  <a:pt x="5" y="787"/>
                  <a:pt x="5" y="787"/>
                  <a:pt x="5" y="787"/>
                </a:cubicBezTo>
                <a:cubicBezTo>
                  <a:pt x="5" y="787"/>
                  <a:pt x="5" y="787"/>
                  <a:pt x="5" y="787"/>
                </a:cubicBezTo>
                <a:cubicBezTo>
                  <a:pt x="6" y="787"/>
                  <a:pt x="7" y="787"/>
                  <a:pt x="7" y="787"/>
                </a:cubicBezTo>
                <a:cubicBezTo>
                  <a:pt x="7" y="787"/>
                  <a:pt x="7" y="787"/>
                  <a:pt x="7" y="787"/>
                </a:cubicBezTo>
                <a:cubicBezTo>
                  <a:pt x="7" y="787"/>
                  <a:pt x="7" y="787"/>
                  <a:pt x="7" y="787"/>
                </a:cubicBezTo>
                <a:cubicBezTo>
                  <a:pt x="521" y="787"/>
                  <a:pt x="521" y="787"/>
                  <a:pt x="521" y="787"/>
                </a:cubicBezTo>
                <a:cubicBezTo>
                  <a:pt x="525" y="787"/>
                  <a:pt x="528" y="784"/>
                  <a:pt x="528" y="780"/>
                </a:cubicBezTo>
                <a:cubicBezTo>
                  <a:pt x="528" y="777"/>
                  <a:pt x="525" y="773"/>
                  <a:pt x="521" y="773"/>
                </a:cubicBezTo>
                <a:cubicBezTo>
                  <a:pt x="90" y="773"/>
                  <a:pt x="90" y="773"/>
                  <a:pt x="90" y="773"/>
                </a:cubicBezTo>
                <a:cubicBezTo>
                  <a:pt x="479" y="420"/>
                  <a:pt x="479" y="420"/>
                  <a:pt x="479" y="420"/>
                </a:cubicBezTo>
                <a:cubicBezTo>
                  <a:pt x="479" y="420"/>
                  <a:pt x="479" y="420"/>
                  <a:pt x="479" y="420"/>
                </a:cubicBezTo>
                <a:close/>
                <a:moveTo>
                  <a:pt x="317" y="322"/>
                </a:moveTo>
                <a:cubicBezTo>
                  <a:pt x="370" y="322"/>
                  <a:pt x="420" y="322"/>
                  <a:pt x="466" y="413"/>
                </a:cubicBezTo>
                <a:cubicBezTo>
                  <a:pt x="129" y="719"/>
                  <a:pt x="129" y="719"/>
                  <a:pt x="129" y="719"/>
                </a:cubicBezTo>
                <a:cubicBezTo>
                  <a:pt x="119" y="718"/>
                  <a:pt x="106" y="705"/>
                  <a:pt x="94" y="693"/>
                </a:cubicBezTo>
                <a:cubicBezTo>
                  <a:pt x="80" y="679"/>
                  <a:pt x="64" y="663"/>
                  <a:pt x="46" y="661"/>
                </a:cubicBezTo>
                <a:cubicBezTo>
                  <a:pt x="161" y="234"/>
                  <a:pt x="161" y="234"/>
                  <a:pt x="161" y="234"/>
                </a:cubicBezTo>
                <a:cubicBezTo>
                  <a:pt x="209" y="322"/>
                  <a:pt x="264" y="322"/>
                  <a:pt x="317" y="322"/>
                </a:cubicBezTo>
                <a:close/>
                <a:moveTo>
                  <a:pt x="16" y="773"/>
                </a:moveTo>
                <a:cubicBezTo>
                  <a:pt x="43" y="675"/>
                  <a:pt x="43" y="675"/>
                  <a:pt x="43" y="675"/>
                </a:cubicBezTo>
                <a:cubicBezTo>
                  <a:pt x="56" y="674"/>
                  <a:pt x="70" y="689"/>
                  <a:pt x="84" y="703"/>
                </a:cubicBezTo>
                <a:cubicBezTo>
                  <a:pt x="95" y="714"/>
                  <a:pt x="106" y="725"/>
                  <a:pt x="117" y="730"/>
                </a:cubicBezTo>
                <a:cubicBezTo>
                  <a:pt x="69" y="773"/>
                  <a:pt x="69" y="773"/>
                  <a:pt x="69" y="773"/>
                </a:cubicBezTo>
                <a:lnTo>
                  <a:pt x="16" y="773"/>
                </a:lnTo>
                <a:close/>
              </a:path>
            </a:pathLst>
          </a:custGeom>
          <a:solidFill>
            <a:srgbClr val="FFFFFF"/>
          </a:solidFill>
          <a:ln w="12700">
            <a:solidFill>
              <a:schemeClr val="bg1"/>
            </a:solidFill>
          </a:ln>
        </p:spPr>
        <p:txBody>
          <a:bodyPr vert="horz" wrap="square" lIns="68580" tIns="34290" rIns="68580" bIns="34290" numCol="1" anchor="t" anchorCtr="0" compatLnSpc="1">
            <a:prstTxWarp prst="textNoShape">
              <a:avLst/>
            </a:prstTxWarp>
          </a:bodyPr>
          <a:lstStyle/>
          <a:p>
            <a:endParaRPr lang="en-US"/>
          </a:p>
        </p:txBody>
      </p:sp>
      <p:pic>
        <p:nvPicPr>
          <p:cNvPr id="46" name="图片 45" descr="图片包含 游戏机, 画, 盘子&#10;&#10;描述已自动生成">
            <a:extLst>
              <a:ext uri="{FF2B5EF4-FFF2-40B4-BE49-F238E27FC236}">
                <a16:creationId xmlns:a16="http://schemas.microsoft.com/office/drawing/2014/main" id="{DBC6678E-2F01-4029-93DB-8BD598D6E7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7886" y="2500303"/>
            <a:ext cx="523158" cy="523158"/>
          </a:xfrm>
          <a:prstGeom prst="rect">
            <a:avLst/>
          </a:prstGeom>
        </p:spPr>
      </p:pic>
      <p:pic>
        <p:nvPicPr>
          <p:cNvPr id="48" name="图片 47" descr="图片包含 游戏机&#10;&#10;描述已自动生成">
            <a:extLst>
              <a:ext uri="{FF2B5EF4-FFF2-40B4-BE49-F238E27FC236}">
                <a16:creationId xmlns:a16="http://schemas.microsoft.com/office/drawing/2014/main" id="{EF7965B1-A673-412F-9EBC-0C178FDFED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0700" y="4290419"/>
            <a:ext cx="601313" cy="601313"/>
          </a:xfrm>
          <a:prstGeom prst="rect">
            <a:avLst/>
          </a:prstGeom>
        </p:spPr>
      </p:pic>
      <p:pic>
        <p:nvPicPr>
          <p:cNvPr id="50" name="图片 49" descr="图片包含 游戏机, 画&#10;&#10;描述已自动生成">
            <a:extLst>
              <a:ext uri="{FF2B5EF4-FFF2-40B4-BE49-F238E27FC236}">
                <a16:creationId xmlns:a16="http://schemas.microsoft.com/office/drawing/2014/main" id="{671DDB5F-0429-4051-83B2-5C82E399A0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74198" y="2396006"/>
            <a:ext cx="574975" cy="574975"/>
          </a:xfrm>
          <a:prstGeom prst="rect">
            <a:avLst/>
          </a:prstGeom>
        </p:spPr>
      </p:pic>
      <p:sp>
        <p:nvSpPr>
          <p:cNvPr id="51" name="文本框 50">
            <a:extLst>
              <a:ext uri="{FF2B5EF4-FFF2-40B4-BE49-F238E27FC236}">
                <a16:creationId xmlns:a16="http://schemas.microsoft.com/office/drawing/2014/main" id="{4D990BD0-796F-4DD3-914D-08E615536E15}"/>
              </a:ext>
            </a:extLst>
          </p:cNvPr>
          <p:cNvSpPr txBox="1"/>
          <p:nvPr/>
        </p:nvSpPr>
        <p:spPr>
          <a:xfrm>
            <a:off x="7490582" y="2456490"/>
            <a:ext cx="2852932" cy="615553"/>
          </a:xfrm>
          <a:prstGeom prst="rect">
            <a:avLst/>
          </a:prstGeom>
          <a:noFill/>
        </p:spPr>
        <p:txBody>
          <a:bodyPr wrap="square" rtlCol="0">
            <a:spAutoFit/>
          </a:bodyPr>
          <a:lstStyle/>
          <a:p>
            <a:r>
              <a:rPr lang="en-US" sz="3400"/>
              <a:t>Research</a:t>
            </a:r>
          </a:p>
        </p:txBody>
      </p:sp>
      <p:sp>
        <p:nvSpPr>
          <p:cNvPr id="54" name="文本框 53">
            <a:extLst>
              <a:ext uri="{FF2B5EF4-FFF2-40B4-BE49-F238E27FC236}">
                <a16:creationId xmlns:a16="http://schemas.microsoft.com/office/drawing/2014/main" id="{C39298A9-4AD2-4D61-8459-E77FD463A212}"/>
              </a:ext>
            </a:extLst>
          </p:cNvPr>
          <p:cNvSpPr txBox="1"/>
          <p:nvPr/>
        </p:nvSpPr>
        <p:spPr>
          <a:xfrm>
            <a:off x="1872160" y="4400931"/>
            <a:ext cx="2852932" cy="615553"/>
          </a:xfrm>
          <a:prstGeom prst="rect">
            <a:avLst/>
          </a:prstGeom>
          <a:noFill/>
        </p:spPr>
        <p:txBody>
          <a:bodyPr wrap="square" rtlCol="0">
            <a:spAutoFit/>
          </a:bodyPr>
          <a:lstStyle/>
          <a:p>
            <a:r>
              <a:rPr lang="en-US" sz="3400"/>
              <a:t>Visualize</a:t>
            </a:r>
          </a:p>
        </p:txBody>
      </p:sp>
      <p:pic>
        <p:nvPicPr>
          <p:cNvPr id="55" name="图片 54">
            <a:extLst>
              <a:ext uri="{FF2B5EF4-FFF2-40B4-BE49-F238E27FC236}">
                <a16:creationId xmlns:a16="http://schemas.microsoft.com/office/drawing/2014/main" id="{D1AEDCB2-2F3A-4712-90AC-5A613C4BA53C}"/>
              </a:ext>
            </a:extLst>
          </p:cNvPr>
          <p:cNvPicPr>
            <a:picLocks noChangeAspect="1"/>
          </p:cNvPicPr>
          <p:nvPr/>
        </p:nvPicPr>
        <p:blipFill rotWithShape="1">
          <a:blip r:embed="rId10"/>
          <a:srcRect t="13176" r="39459" b="20320"/>
          <a:stretch/>
        </p:blipFill>
        <p:spPr>
          <a:xfrm>
            <a:off x="10946278" y="3962"/>
            <a:ext cx="1245721" cy="364908"/>
          </a:xfrm>
          <a:prstGeom prst="rect">
            <a:avLst/>
          </a:prstGeom>
        </p:spPr>
      </p:pic>
      <p:pic>
        <p:nvPicPr>
          <p:cNvPr id="56" name="Picture 2" descr="Image result for walmart logo">
            <a:extLst>
              <a:ext uri="{FF2B5EF4-FFF2-40B4-BE49-F238E27FC236}">
                <a16:creationId xmlns:a16="http://schemas.microsoft.com/office/drawing/2014/main" id="{B3328672-DAAD-4A2C-838E-63565201FFF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5986" b="25932"/>
          <a:stretch/>
        </p:blipFill>
        <p:spPr bwMode="auto">
          <a:xfrm>
            <a:off x="9804177" y="3962"/>
            <a:ext cx="1245720" cy="364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7F491-F4A0-4714-8813-9378664CD1F4}"/>
              </a:ext>
            </a:extLst>
          </p:cNvPr>
          <p:cNvSpPr>
            <a:spLocks noGrp="1"/>
          </p:cNvSpPr>
          <p:nvPr>
            <p:ph type="title"/>
          </p:nvPr>
        </p:nvSpPr>
        <p:spPr/>
        <p:txBody>
          <a:bodyPr/>
          <a:lstStyle/>
          <a:p>
            <a:r>
              <a:rPr lang="en-US">
                <a:cs typeface="Calibri Light"/>
              </a:rPr>
              <a:t>Design Evolution</a:t>
            </a:r>
            <a:br>
              <a:rPr lang="en-US">
                <a:cs typeface="Calibri Light"/>
              </a:rPr>
            </a:br>
            <a:r>
              <a:rPr lang="en-US" sz="3200">
                <a:cs typeface="Calibri Light"/>
              </a:rPr>
              <a:t>Top User</a:t>
            </a:r>
          </a:p>
        </p:txBody>
      </p:sp>
      <p:sp>
        <p:nvSpPr>
          <p:cNvPr id="5" name="TextBox 4">
            <a:extLst>
              <a:ext uri="{FF2B5EF4-FFF2-40B4-BE49-F238E27FC236}">
                <a16:creationId xmlns:a16="http://schemas.microsoft.com/office/drawing/2014/main" id="{917550EE-81E7-4E83-8212-C884E29EF9C1}"/>
              </a:ext>
            </a:extLst>
          </p:cNvPr>
          <p:cNvSpPr txBox="1"/>
          <p:nvPr/>
        </p:nvSpPr>
        <p:spPr>
          <a:xfrm>
            <a:off x="6951499" y="1847842"/>
            <a:ext cx="459654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u="sng">
                <a:latin typeface="Calibri Light"/>
                <a:ea typeface="+mn-lt"/>
                <a:cs typeface="+mn-lt"/>
              </a:rPr>
              <a:t>Who are the most influential twitter users who tweeted #BlackFriday or #</a:t>
            </a:r>
            <a:r>
              <a:rPr lang="en-US" sz="1600" u="sng" err="1">
                <a:latin typeface="Calibri Light"/>
                <a:ea typeface="+mn-lt"/>
                <a:cs typeface="+mn-lt"/>
              </a:rPr>
              <a:t>CyberMonday</a:t>
            </a:r>
            <a:r>
              <a:rPr lang="en-US" sz="1600" u="sng">
                <a:latin typeface="Calibri Light"/>
                <a:ea typeface="+mn-lt"/>
                <a:cs typeface="+mn-lt"/>
              </a:rPr>
              <a:t> and #Walmart?</a:t>
            </a:r>
          </a:p>
        </p:txBody>
      </p:sp>
      <p:pic>
        <p:nvPicPr>
          <p:cNvPr id="8" name="Picture 29" descr="A close up of a logo&#10;&#10;Description generated with very high confidence">
            <a:extLst>
              <a:ext uri="{FF2B5EF4-FFF2-40B4-BE49-F238E27FC236}">
                <a16:creationId xmlns:a16="http://schemas.microsoft.com/office/drawing/2014/main" id="{F41D369C-06DD-4FD4-9DDD-54AD7C35AFA4}"/>
              </a:ext>
            </a:extLst>
          </p:cNvPr>
          <p:cNvPicPr>
            <a:picLocks noChangeAspect="1"/>
          </p:cNvPicPr>
          <p:nvPr/>
        </p:nvPicPr>
        <p:blipFill>
          <a:blip r:embed="rId2"/>
          <a:stretch>
            <a:fillRect/>
          </a:stretch>
        </p:blipFill>
        <p:spPr>
          <a:xfrm>
            <a:off x="6008804" y="2292296"/>
            <a:ext cx="857575" cy="883405"/>
          </a:xfrm>
          <a:prstGeom prst="rect">
            <a:avLst/>
          </a:prstGeom>
        </p:spPr>
      </p:pic>
      <p:pic>
        <p:nvPicPr>
          <p:cNvPr id="12" name="Picture 31" descr="A close up of a logo&#10;&#10;Description generated with high confidence">
            <a:extLst>
              <a:ext uri="{FF2B5EF4-FFF2-40B4-BE49-F238E27FC236}">
                <a16:creationId xmlns:a16="http://schemas.microsoft.com/office/drawing/2014/main" id="{22AA63C0-7516-4665-A216-02CDBBCDFED7}"/>
              </a:ext>
            </a:extLst>
          </p:cNvPr>
          <p:cNvPicPr>
            <a:picLocks noChangeAspect="1"/>
          </p:cNvPicPr>
          <p:nvPr/>
        </p:nvPicPr>
        <p:blipFill>
          <a:blip r:embed="rId3"/>
          <a:stretch>
            <a:fillRect/>
          </a:stretch>
        </p:blipFill>
        <p:spPr>
          <a:xfrm>
            <a:off x="5929945" y="3898679"/>
            <a:ext cx="1025472" cy="986727"/>
          </a:xfrm>
          <a:prstGeom prst="rect">
            <a:avLst/>
          </a:prstGeom>
        </p:spPr>
      </p:pic>
      <p:sp>
        <p:nvSpPr>
          <p:cNvPr id="13" name="TextBox 12">
            <a:extLst>
              <a:ext uri="{FF2B5EF4-FFF2-40B4-BE49-F238E27FC236}">
                <a16:creationId xmlns:a16="http://schemas.microsoft.com/office/drawing/2014/main" id="{80698B66-1E94-4416-90AD-E8A4213FCA53}"/>
              </a:ext>
            </a:extLst>
          </p:cNvPr>
          <p:cNvSpPr txBox="1"/>
          <p:nvPr/>
        </p:nvSpPr>
        <p:spPr>
          <a:xfrm>
            <a:off x="6951498" y="2726855"/>
            <a:ext cx="5289266"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u="sng">
                <a:latin typeface="Calibri Light"/>
                <a:ea typeface="+mn-lt"/>
                <a:cs typeface="+mn-lt"/>
              </a:rPr>
              <a:t>Design:</a:t>
            </a:r>
          </a:p>
          <a:p>
            <a:r>
              <a:rPr lang="en-US" sz="1600">
                <a:latin typeface="Calibri Light"/>
                <a:ea typeface="+mn-lt"/>
                <a:cs typeface="+mn-lt"/>
              </a:rPr>
              <a:t>Chart on left:</a:t>
            </a:r>
            <a:endParaRPr lang="en-US" sz="1600">
              <a:cs typeface="Calibri"/>
            </a:endParaRPr>
          </a:p>
          <a:p>
            <a:r>
              <a:rPr lang="en-US" sz="1600">
                <a:latin typeface="Calibri Light"/>
                <a:ea typeface="+mn-lt"/>
                <a:cs typeface="+mn-lt"/>
              </a:rPr>
              <a:t>Bar chart of users sorted by </a:t>
            </a:r>
            <a:r>
              <a:rPr lang="en-US" sz="1600" b="1">
                <a:latin typeface="Calibri Light"/>
                <a:ea typeface="+mn-lt"/>
                <a:cs typeface="+mn-lt"/>
              </a:rPr>
              <a:t>number of tweets </a:t>
            </a:r>
            <a:endParaRPr lang="en-US" sz="1600">
              <a:latin typeface="Calibri Light"/>
              <a:ea typeface="+mn-lt"/>
              <a:cs typeface="+mn-lt"/>
            </a:endParaRPr>
          </a:p>
          <a:p>
            <a:r>
              <a:rPr lang="en-US" sz="1600">
                <a:latin typeface="Calibri Light"/>
                <a:ea typeface="+mn-lt"/>
                <a:cs typeface="+mn-lt"/>
              </a:rPr>
              <a:t>Chart on right:</a:t>
            </a:r>
          </a:p>
          <a:p>
            <a:r>
              <a:rPr lang="en-US" sz="1600">
                <a:latin typeface="Calibri Light"/>
                <a:ea typeface="+mn-lt"/>
                <a:cs typeface="+mn-lt"/>
              </a:rPr>
              <a:t>Bar chart of users sorted by</a:t>
            </a:r>
            <a:r>
              <a:rPr lang="en-US" sz="1600" b="1">
                <a:latin typeface="Calibri Light"/>
                <a:ea typeface="+mn-lt"/>
                <a:cs typeface="+mn-lt"/>
              </a:rPr>
              <a:t> number of followers</a:t>
            </a:r>
          </a:p>
          <a:p>
            <a:endParaRPr lang="en-US" sz="1600" b="1">
              <a:latin typeface="Calibri Light"/>
              <a:ea typeface="+mn-lt"/>
              <a:cs typeface="+mn-lt"/>
            </a:endParaRPr>
          </a:p>
          <a:p>
            <a:r>
              <a:rPr lang="en-US" sz="1600" b="1">
                <a:latin typeface="Calibri Light"/>
                <a:ea typeface="+mn-lt"/>
                <a:cs typeface="+mn-lt"/>
              </a:rPr>
              <a:t>Alternative chart – Tree map</a:t>
            </a:r>
          </a:p>
          <a:p>
            <a:endParaRPr lang="en-US" sz="1600" b="1">
              <a:latin typeface="Calibri Light"/>
              <a:ea typeface="+mn-lt"/>
              <a:cs typeface="+mn-lt"/>
            </a:endParaRPr>
          </a:p>
          <a:p>
            <a:r>
              <a:rPr lang="en-US" sz="1600" u="sng">
                <a:latin typeface="Calibri Light"/>
                <a:ea typeface="+mn-lt"/>
                <a:cs typeface="+mn-lt"/>
              </a:rPr>
              <a:t>Action:</a:t>
            </a:r>
          </a:p>
          <a:p>
            <a:r>
              <a:rPr lang="en-US" sz="1600">
                <a:latin typeface="Calibri Light"/>
                <a:ea typeface="+mn-lt"/>
                <a:cs typeface="+mn-lt"/>
              </a:rPr>
              <a:t>Select the user          lead to the website</a:t>
            </a:r>
          </a:p>
          <a:p>
            <a:r>
              <a:rPr lang="en-US" sz="1600">
                <a:latin typeface="Calibri Light"/>
                <a:ea typeface="+mn-lt"/>
                <a:cs typeface="+mn-lt"/>
              </a:rPr>
              <a:t>Selecting user also shows their tweets, and clicking the tweet opens up the tweet in URL window</a:t>
            </a:r>
          </a:p>
        </p:txBody>
      </p:sp>
      <p:sp>
        <p:nvSpPr>
          <p:cNvPr id="3" name="Arrow: Right 2">
            <a:extLst>
              <a:ext uri="{FF2B5EF4-FFF2-40B4-BE49-F238E27FC236}">
                <a16:creationId xmlns:a16="http://schemas.microsoft.com/office/drawing/2014/main" id="{4238680C-D6FA-4F70-9D15-992DA9DA3FC6}"/>
              </a:ext>
            </a:extLst>
          </p:cNvPr>
          <p:cNvSpPr/>
          <p:nvPr/>
        </p:nvSpPr>
        <p:spPr>
          <a:xfrm>
            <a:off x="8327778" y="4957505"/>
            <a:ext cx="323273" cy="138546"/>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pic>
        <p:nvPicPr>
          <p:cNvPr id="4" name="Picture 6" descr="A screenshot of a computer&#10;&#10;Description generated with very high confidence">
            <a:extLst>
              <a:ext uri="{FF2B5EF4-FFF2-40B4-BE49-F238E27FC236}">
                <a16:creationId xmlns:a16="http://schemas.microsoft.com/office/drawing/2014/main" id="{C0A9096C-98A8-485F-8225-5EFD3C8FC5AC}"/>
              </a:ext>
            </a:extLst>
          </p:cNvPr>
          <p:cNvPicPr>
            <a:picLocks noChangeAspect="1"/>
          </p:cNvPicPr>
          <p:nvPr/>
        </p:nvPicPr>
        <p:blipFill>
          <a:blip r:embed="rId4"/>
          <a:stretch>
            <a:fillRect/>
          </a:stretch>
        </p:blipFill>
        <p:spPr>
          <a:xfrm>
            <a:off x="740343" y="1852951"/>
            <a:ext cx="5152767" cy="2245935"/>
          </a:xfrm>
          <a:prstGeom prst="rect">
            <a:avLst/>
          </a:prstGeom>
        </p:spPr>
      </p:pic>
      <p:pic>
        <p:nvPicPr>
          <p:cNvPr id="10" name="Picture 10" descr="A screenshot of a computer screen&#10;&#10;Description generated with very high confidence">
            <a:extLst>
              <a:ext uri="{FF2B5EF4-FFF2-40B4-BE49-F238E27FC236}">
                <a16:creationId xmlns:a16="http://schemas.microsoft.com/office/drawing/2014/main" id="{3D7519FE-D551-4C5E-B5C5-6D49FB1B9517}"/>
              </a:ext>
            </a:extLst>
          </p:cNvPr>
          <p:cNvPicPr>
            <a:picLocks noChangeAspect="1"/>
          </p:cNvPicPr>
          <p:nvPr/>
        </p:nvPicPr>
        <p:blipFill>
          <a:blip r:embed="rId5"/>
          <a:stretch>
            <a:fillRect/>
          </a:stretch>
        </p:blipFill>
        <p:spPr>
          <a:xfrm>
            <a:off x="1152235" y="4158274"/>
            <a:ext cx="4627605" cy="2083722"/>
          </a:xfrm>
          <a:prstGeom prst="rect">
            <a:avLst/>
          </a:prstGeom>
        </p:spPr>
      </p:pic>
    </p:spTree>
    <p:extLst>
      <p:ext uri="{BB962C8B-B14F-4D97-AF65-F5344CB8AC3E}">
        <p14:creationId xmlns:p14="http://schemas.microsoft.com/office/powerpoint/2010/main" val="4068231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7F491-F4A0-4714-8813-9378664CD1F4}"/>
              </a:ext>
            </a:extLst>
          </p:cNvPr>
          <p:cNvSpPr>
            <a:spLocks noGrp="1"/>
          </p:cNvSpPr>
          <p:nvPr>
            <p:ph type="title"/>
          </p:nvPr>
        </p:nvSpPr>
        <p:spPr/>
        <p:txBody>
          <a:bodyPr/>
          <a:lstStyle/>
          <a:p>
            <a:r>
              <a:rPr lang="en-US">
                <a:cs typeface="Calibri Light"/>
              </a:rPr>
              <a:t>Design Evolution</a:t>
            </a:r>
            <a:br>
              <a:rPr lang="en-US">
                <a:cs typeface="Calibri Light"/>
              </a:rPr>
            </a:br>
            <a:r>
              <a:rPr lang="en-US" sz="3200">
                <a:cs typeface="Calibri Light"/>
              </a:rPr>
              <a:t>Type of Platform</a:t>
            </a:r>
          </a:p>
        </p:txBody>
      </p:sp>
      <p:pic>
        <p:nvPicPr>
          <p:cNvPr id="8" name="Picture 29" descr="A close up of a logo&#10;&#10;Description generated with very high confidence">
            <a:extLst>
              <a:ext uri="{FF2B5EF4-FFF2-40B4-BE49-F238E27FC236}">
                <a16:creationId xmlns:a16="http://schemas.microsoft.com/office/drawing/2014/main" id="{F41D369C-06DD-4FD4-9DDD-54AD7C35AFA4}"/>
              </a:ext>
            </a:extLst>
          </p:cNvPr>
          <p:cNvPicPr>
            <a:picLocks noChangeAspect="1"/>
          </p:cNvPicPr>
          <p:nvPr/>
        </p:nvPicPr>
        <p:blipFill>
          <a:blip r:embed="rId2"/>
          <a:stretch>
            <a:fillRect/>
          </a:stretch>
        </p:blipFill>
        <p:spPr>
          <a:xfrm>
            <a:off x="7811144" y="2198684"/>
            <a:ext cx="857575" cy="883405"/>
          </a:xfrm>
          <a:prstGeom prst="rect">
            <a:avLst/>
          </a:prstGeom>
        </p:spPr>
      </p:pic>
      <p:pic>
        <p:nvPicPr>
          <p:cNvPr id="12" name="Picture 31" descr="A close up of a logo&#10;&#10;Description generated with high confidence">
            <a:extLst>
              <a:ext uri="{FF2B5EF4-FFF2-40B4-BE49-F238E27FC236}">
                <a16:creationId xmlns:a16="http://schemas.microsoft.com/office/drawing/2014/main" id="{22AA63C0-7516-4665-A216-02CDBBCDFED7}"/>
              </a:ext>
            </a:extLst>
          </p:cNvPr>
          <p:cNvPicPr>
            <a:picLocks noChangeAspect="1"/>
          </p:cNvPicPr>
          <p:nvPr/>
        </p:nvPicPr>
        <p:blipFill>
          <a:blip r:embed="rId3"/>
          <a:stretch>
            <a:fillRect/>
          </a:stretch>
        </p:blipFill>
        <p:spPr>
          <a:xfrm>
            <a:off x="7628375" y="3608794"/>
            <a:ext cx="1025472" cy="986727"/>
          </a:xfrm>
          <a:prstGeom prst="rect">
            <a:avLst/>
          </a:prstGeom>
        </p:spPr>
      </p:pic>
      <p:sp>
        <p:nvSpPr>
          <p:cNvPr id="6" name="TextBox 5">
            <a:extLst>
              <a:ext uri="{FF2B5EF4-FFF2-40B4-BE49-F238E27FC236}">
                <a16:creationId xmlns:a16="http://schemas.microsoft.com/office/drawing/2014/main" id="{26E662A2-2290-4B95-8DD5-218820891D12}"/>
              </a:ext>
            </a:extLst>
          </p:cNvPr>
          <p:cNvSpPr txBox="1"/>
          <p:nvPr/>
        </p:nvSpPr>
        <p:spPr>
          <a:xfrm>
            <a:off x="8660226" y="2292808"/>
            <a:ext cx="3372722"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u="sng">
                <a:latin typeface="Calibri Light"/>
                <a:ea typeface="+mn-lt"/>
                <a:cs typeface="+mn-lt"/>
              </a:rPr>
              <a:t>What platforms are users using for those tweets? </a:t>
            </a:r>
          </a:p>
          <a:p>
            <a:endParaRPr lang="en-US" sz="2000">
              <a:latin typeface="Calibri Light"/>
              <a:ea typeface="+mn-lt"/>
              <a:cs typeface="+mn-lt"/>
            </a:endParaRPr>
          </a:p>
          <a:p>
            <a:r>
              <a:rPr lang="en-US" sz="2000">
                <a:latin typeface="Calibri Light"/>
                <a:ea typeface="+mn-lt"/>
                <a:cs typeface="+mn-lt"/>
              </a:rPr>
              <a:t>Alternatives – bar chart, pie(just kidding)</a:t>
            </a:r>
          </a:p>
        </p:txBody>
      </p:sp>
      <p:sp>
        <p:nvSpPr>
          <p:cNvPr id="11" name="TextBox 10">
            <a:extLst>
              <a:ext uri="{FF2B5EF4-FFF2-40B4-BE49-F238E27FC236}">
                <a16:creationId xmlns:a16="http://schemas.microsoft.com/office/drawing/2014/main" id="{1DC4634F-38EF-48F3-BC68-236B780C0C32}"/>
              </a:ext>
            </a:extLst>
          </p:cNvPr>
          <p:cNvSpPr txBox="1"/>
          <p:nvPr/>
        </p:nvSpPr>
        <p:spPr>
          <a:xfrm>
            <a:off x="8660226" y="4010585"/>
            <a:ext cx="3372722"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Light"/>
                <a:ea typeface="+mn-lt"/>
                <a:cs typeface="+mn-lt"/>
              </a:rPr>
              <a:t>A tree map is created to show the</a:t>
            </a:r>
            <a:r>
              <a:rPr lang="en-US" sz="2000" b="1">
                <a:latin typeface="Calibri Light"/>
                <a:ea typeface="+mn-lt"/>
                <a:cs typeface="+mn-lt"/>
              </a:rPr>
              <a:t> weight of different platforms</a:t>
            </a:r>
            <a:r>
              <a:rPr lang="en-US" sz="2000">
                <a:latin typeface="Calibri Light"/>
                <a:ea typeface="+mn-lt"/>
                <a:cs typeface="+mn-lt"/>
              </a:rPr>
              <a:t>:</a:t>
            </a:r>
          </a:p>
          <a:p>
            <a:r>
              <a:rPr lang="en-US" sz="2000">
                <a:latin typeface="Calibri Light"/>
                <a:ea typeface="+mn-lt"/>
                <a:cs typeface="+mn-lt"/>
              </a:rPr>
              <a:t>iPhone, Android, Twitter Web App, etc.</a:t>
            </a:r>
          </a:p>
        </p:txBody>
      </p:sp>
      <p:pic>
        <p:nvPicPr>
          <p:cNvPr id="4" name="Picture 4" descr="A screenshot of a cell phone&#10;&#10;Description generated with very high confidence">
            <a:extLst>
              <a:ext uri="{FF2B5EF4-FFF2-40B4-BE49-F238E27FC236}">
                <a16:creationId xmlns:a16="http://schemas.microsoft.com/office/drawing/2014/main" id="{043A15CF-76F0-43A1-9D52-5DE44D216B4A}"/>
              </a:ext>
            </a:extLst>
          </p:cNvPr>
          <p:cNvPicPr>
            <a:picLocks noChangeAspect="1"/>
          </p:cNvPicPr>
          <p:nvPr/>
        </p:nvPicPr>
        <p:blipFill>
          <a:blip r:embed="rId4"/>
          <a:stretch>
            <a:fillRect/>
          </a:stretch>
        </p:blipFill>
        <p:spPr>
          <a:xfrm>
            <a:off x="172995" y="2147465"/>
            <a:ext cx="7562335" cy="3417743"/>
          </a:xfrm>
          <a:prstGeom prst="rect">
            <a:avLst/>
          </a:prstGeom>
        </p:spPr>
      </p:pic>
    </p:spTree>
    <p:extLst>
      <p:ext uri="{BB962C8B-B14F-4D97-AF65-F5344CB8AC3E}">
        <p14:creationId xmlns:p14="http://schemas.microsoft.com/office/powerpoint/2010/main" val="67869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4004C-AA88-436C-B429-9FF936BFE1A7}"/>
              </a:ext>
            </a:extLst>
          </p:cNvPr>
          <p:cNvSpPr>
            <a:spLocks noGrp="1"/>
          </p:cNvSpPr>
          <p:nvPr>
            <p:ph type="title"/>
          </p:nvPr>
        </p:nvSpPr>
        <p:spPr/>
        <p:txBody>
          <a:bodyPr/>
          <a:lstStyle/>
          <a:p>
            <a:r>
              <a:rPr lang="en-US">
                <a:cs typeface="Calibri Light"/>
              </a:rPr>
              <a:t>Dashboard Demo</a:t>
            </a:r>
            <a:endParaRPr lang="en-US"/>
          </a:p>
        </p:txBody>
      </p:sp>
      <p:pic>
        <p:nvPicPr>
          <p:cNvPr id="4" name="Picture 4" descr="A screenshot of a video game&#10;&#10;Description generated with high confidence">
            <a:extLst>
              <a:ext uri="{FF2B5EF4-FFF2-40B4-BE49-F238E27FC236}">
                <a16:creationId xmlns:a16="http://schemas.microsoft.com/office/drawing/2014/main" id="{E0BB125E-508C-4B0C-A725-50BE50A10A8D}"/>
              </a:ext>
            </a:extLst>
          </p:cNvPr>
          <p:cNvPicPr>
            <a:picLocks noGrp="1" noChangeAspect="1"/>
          </p:cNvPicPr>
          <p:nvPr>
            <p:ph idx="1"/>
          </p:nvPr>
        </p:nvPicPr>
        <p:blipFill>
          <a:blip r:embed="rId2"/>
          <a:stretch>
            <a:fillRect/>
          </a:stretch>
        </p:blipFill>
        <p:spPr>
          <a:xfrm>
            <a:off x="1433342" y="1856031"/>
            <a:ext cx="9180328" cy="4424954"/>
          </a:xfrm>
        </p:spPr>
      </p:pic>
    </p:spTree>
    <p:extLst>
      <p:ext uri="{BB962C8B-B14F-4D97-AF65-F5344CB8AC3E}">
        <p14:creationId xmlns:p14="http://schemas.microsoft.com/office/powerpoint/2010/main" val="3463780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BA31B-9921-4663-BA1C-0D5611E8CD74}"/>
              </a:ext>
            </a:extLst>
          </p:cNvPr>
          <p:cNvSpPr>
            <a:spLocks noGrp="1"/>
          </p:cNvSpPr>
          <p:nvPr>
            <p:ph type="title"/>
          </p:nvPr>
        </p:nvSpPr>
        <p:spPr/>
        <p:txBody>
          <a:bodyPr/>
          <a:lstStyle/>
          <a:p>
            <a:r>
              <a:rPr lang="en-US"/>
              <a:t>Implementation</a:t>
            </a:r>
          </a:p>
        </p:txBody>
      </p:sp>
      <p:pic>
        <p:nvPicPr>
          <p:cNvPr id="6" name="图片 5">
            <a:extLst>
              <a:ext uri="{FF2B5EF4-FFF2-40B4-BE49-F238E27FC236}">
                <a16:creationId xmlns:a16="http://schemas.microsoft.com/office/drawing/2014/main" id="{5D54701C-4575-4210-98EA-F5B3EF43688B}"/>
              </a:ext>
            </a:extLst>
          </p:cNvPr>
          <p:cNvPicPr>
            <a:picLocks noChangeAspect="1"/>
          </p:cNvPicPr>
          <p:nvPr/>
        </p:nvPicPr>
        <p:blipFill rotWithShape="1">
          <a:blip r:embed="rId3"/>
          <a:srcRect t="13176" r="39459" b="20320"/>
          <a:stretch/>
        </p:blipFill>
        <p:spPr>
          <a:xfrm>
            <a:off x="10946278" y="3962"/>
            <a:ext cx="1245721" cy="364908"/>
          </a:xfrm>
          <a:prstGeom prst="rect">
            <a:avLst/>
          </a:prstGeom>
        </p:spPr>
      </p:pic>
      <p:pic>
        <p:nvPicPr>
          <p:cNvPr id="7" name="Picture 2" descr="Image result for walmart logo">
            <a:extLst>
              <a:ext uri="{FF2B5EF4-FFF2-40B4-BE49-F238E27FC236}">
                <a16:creationId xmlns:a16="http://schemas.microsoft.com/office/drawing/2014/main" id="{D35EE841-C741-4174-AD9F-E41B1A55E3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986" b="25932"/>
          <a:stretch/>
        </p:blipFill>
        <p:spPr bwMode="auto">
          <a:xfrm>
            <a:off x="9804177" y="3962"/>
            <a:ext cx="1245720" cy="36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71F3BC1-B32F-4278-A33E-AE5E3E0C7ABF}"/>
              </a:ext>
            </a:extLst>
          </p:cNvPr>
          <p:cNvSpPr txBox="1"/>
          <p:nvPr/>
        </p:nvSpPr>
        <p:spPr>
          <a:xfrm>
            <a:off x="1099751" y="2139777"/>
            <a:ext cx="1004398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Potential use cases would be in the marketing and social listening dpeartments within Walmart</a:t>
            </a:r>
            <a:endParaRPr lang="en-US" dirty="0">
              <a:cs typeface="Calibri"/>
            </a:endParaRPr>
          </a:p>
          <a:p>
            <a:pPr marL="285750" indent="-285750">
              <a:buFont typeface="Arial"/>
              <a:buChar char="•"/>
            </a:pPr>
            <a:r>
              <a:rPr lang="en-US" dirty="0">
                <a:cs typeface="Calibri"/>
              </a:rPr>
              <a:t>Our current dashboard is a fully functioning tweet analyzer and could be used for any hashtag that is searched</a:t>
            </a:r>
            <a:endParaRPr lang="en-US"/>
          </a:p>
          <a:p>
            <a:pPr marL="285750" indent="-285750">
              <a:buFont typeface="Arial"/>
              <a:buChar char="•"/>
            </a:pPr>
            <a:r>
              <a:rPr lang="en-US" dirty="0">
                <a:cs typeface="Calibri"/>
              </a:rPr>
              <a:t>This makes our dashboard flexible and reusable for any twitter analytics application</a:t>
            </a:r>
          </a:p>
          <a:p>
            <a:pPr marL="285750" indent="-285750">
              <a:buFont typeface="Arial"/>
              <a:buChar char="•"/>
            </a:pPr>
            <a:r>
              <a:rPr lang="en-US" dirty="0">
                <a:cs typeface="Calibri"/>
              </a:rPr>
              <a:t>However, certain changes can be made to make the overall implementation completely reside in tableau</a:t>
            </a:r>
          </a:p>
          <a:p>
            <a:pPr marL="285750" indent="-285750">
              <a:buFont typeface="Arial"/>
              <a:buChar char="•"/>
            </a:pPr>
            <a:r>
              <a:rPr lang="en-US" dirty="0">
                <a:cs typeface="Calibri"/>
              </a:rPr>
              <a:t>Tweet scraping can be done within Tableau using a premium Twitter search API that would use a tableau web data connector</a:t>
            </a:r>
          </a:p>
          <a:p>
            <a:pPr marL="285750" indent="-285750">
              <a:buFont typeface="Arial"/>
              <a:buChar char="•"/>
            </a:pPr>
            <a:r>
              <a:rPr lang="en-US" dirty="0">
                <a:cs typeface="Calibri"/>
              </a:rPr>
              <a:t>This would allow pulling all historic data for any hashtag with no restrictions</a:t>
            </a:r>
          </a:p>
          <a:p>
            <a:pPr marL="285750" indent="-285750">
              <a:buFont typeface="Arial"/>
              <a:buChar char="•"/>
            </a:pPr>
            <a:r>
              <a:rPr lang="en-US" dirty="0">
                <a:cs typeface="Calibri"/>
              </a:rPr>
              <a:t>Then an external connection like </a:t>
            </a:r>
            <a:r>
              <a:rPr lang="en-US" dirty="0" err="1">
                <a:cs typeface="Calibri"/>
              </a:rPr>
              <a:t>Rserve</a:t>
            </a:r>
            <a:r>
              <a:rPr lang="en-US" dirty="0">
                <a:cs typeface="Calibri"/>
              </a:rPr>
              <a:t> or </a:t>
            </a:r>
            <a:r>
              <a:rPr lang="en-US" dirty="0" err="1">
                <a:cs typeface="Calibri"/>
              </a:rPr>
              <a:t>Tabpy</a:t>
            </a:r>
            <a:r>
              <a:rPr lang="en-US" dirty="0">
                <a:cs typeface="Calibri"/>
              </a:rPr>
              <a:t> can be used to run sentiment analysis to extract tweet polarity (assuming we do not need to publish it to Tableau public) </a:t>
            </a:r>
          </a:p>
          <a:p>
            <a:pPr marL="285750" indent="-285750">
              <a:buFont typeface="Arial"/>
              <a:buChar char="•"/>
            </a:pPr>
            <a:r>
              <a:rPr lang="en-US" dirty="0">
                <a:cs typeface="Calibri"/>
              </a:rPr>
              <a:t>The dashboard can be reused with almost no changes for pretty much any hashtag, since the field names and types of twitter data is consistent for any data scrape</a:t>
            </a:r>
          </a:p>
        </p:txBody>
      </p:sp>
    </p:spTree>
    <p:extLst>
      <p:ext uri="{BB962C8B-B14F-4D97-AF65-F5344CB8AC3E}">
        <p14:creationId xmlns:p14="http://schemas.microsoft.com/office/powerpoint/2010/main" val="1863848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2EBEF-6049-4721-8D58-C250C96DD9AB}"/>
              </a:ext>
            </a:extLst>
          </p:cNvPr>
          <p:cNvSpPr>
            <a:spLocks noGrp="1"/>
          </p:cNvSpPr>
          <p:nvPr>
            <p:ph type="title"/>
          </p:nvPr>
        </p:nvSpPr>
        <p:spPr/>
        <p:txBody>
          <a:bodyPr/>
          <a:lstStyle/>
          <a:p>
            <a:r>
              <a:rPr lang="en-US"/>
              <a:t>Insights</a:t>
            </a:r>
          </a:p>
        </p:txBody>
      </p:sp>
      <p:pic>
        <p:nvPicPr>
          <p:cNvPr id="6" name="图片 5">
            <a:extLst>
              <a:ext uri="{FF2B5EF4-FFF2-40B4-BE49-F238E27FC236}">
                <a16:creationId xmlns:a16="http://schemas.microsoft.com/office/drawing/2014/main" id="{2200FCA9-68BC-47AC-ABA9-4F92070B0AB1}"/>
              </a:ext>
            </a:extLst>
          </p:cNvPr>
          <p:cNvPicPr>
            <a:picLocks noChangeAspect="1"/>
          </p:cNvPicPr>
          <p:nvPr/>
        </p:nvPicPr>
        <p:blipFill rotWithShape="1">
          <a:blip r:embed="rId3"/>
          <a:srcRect t="13176" r="39459" b="20320"/>
          <a:stretch/>
        </p:blipFill>
        <p:spPr>
          <a:xfrm>
            <a:off x="10946278" y="3962"/>
            <a:ext cx="1245721" cy="364908"/>
          </a:xfrm>
          <a:prstGeom prst="rect">
            <a:avLst/>
          </a:prstGeom>
        </p:spPr>
      </p:pic>
      <p:pic>
        <p:nvPicPr>
          <p:cNvPr id="7" name="Picture 2" descr="Image result for walmart logo">
            <a:extLst>
              <a:ext uri="{FF2B5EF4-FFF2-40B4-BE49-F238E27FC236}">
                <a16:creationId xmlns:a16="http://schemas.microsoft.com/office/drawing/2014/main" id="{CF9980BA-1F73-4F92-B13B-A349275E04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986" b="25932"/>
          <a:stretch/>
        </p:blipFill>
        <p:spPr bwMode="auto">
          <a:xfrm>
            <a:off x="9804177" y="3962"/>
            <a:ext cx="1245720" cy="3649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a:extLst>
              <a:ext uri="{FF2B5EF4-FFF2-40B4-BE49-F238E27FC236}">
                <a16:creationId xmlns:a16="http://schemas.microsoft.com/office/drawing/2014/main" id="{0AF3A5B2-F3F9-4647-8D08-C0E3CBEE3604}"/>
              </a:ext>
            </a:extLst>
          </p:cNvPr>
          <p:cNvPicPr>
            <a:picLocks noChangeAspect="1"/>
          </p:cNvPicPr>
          <p:nvPr/>
        </p:nvPicPr>
        <p:blipFill>
          <a:blip r:embed="rId5"/>
          <a:stretch>
            <a:fillRect/>
          </a:stretch>
        </p:blipFill>
        <p:spPr>
          <a:xfrm>
            <a:off x="389238" y="1859607"/>
            <a:ext cx="5008605" cy="4415650"/>
          </a:xfrm>
          <a:prstGeom prst="rect">
            <a:avLst/>
          </a:prstGeom>
        </p:spPr>
      </p:pic>
      <p:sp>
        <p:nvSpPr>
          <p:cNvPr id="5" name="TextBox 4">
            <a:extLst>
              <a:ext uri="{FF2B5EF4-FFF2-40B4-BE49-F238E27FC236}">
                <a16:creationId xmlns:a16="http://schemas.microsoft.com/office/drawing/2014/main" id="{ECA3176A-D0B6-4299-9DC3-8A2477A020F5}"/>
              </a:ext>
            </a:extLst>
          </p:cNvPr>
          <p:cNvSpPr txBox="1"/>
          <p:nvPr/>
        </p:nvSpPr>
        <p:spPr>
          <a:xfrm>
            <a:off x="5579076" y="1985318"/>
            <a:ext cx="510128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Clear spike in twitter activity just after black friday begins</a:t>
            </a:r>
            <a:endParaRPr lang="en-US"/>
          </a:p>
          <a:p>
            <a:pPr marL="285750" indent="-285750">
              <a:buFont typeface="Arial"/>
              <a:buChar char="•"/>
            </a:pPr>
            <a:r>
              <a:rPr lang="en-US">
                <a:cs typeface="Calibri"/>
              </a:rPr>
              <a:t>Majority of the tweets were retweets</a:t>
            </a:r>
          </a:p>
          <a:p>
            <a:pPr marL="285750" indent="-285750">
              <a:buFont typeface="Arial"/>
              <a:buChar char="•"/>
            </a:pPr>
            <a:r>
              <a:rPr lang="en-US">
                <a:cs typeface="Calibri"/>
              </a:rPr>
              <a:t>Overall polarity is positive, but only about 57% of tweets, which is not a great insight for walmart</a:t>
            </a:r>
          </a:p>
          <a:p>
            <a:pPr marL="285750" indent="-285750">
              <a:buFont typeface="Arial"/>
              <a:buChar char="•"/>
            </a:pPr>
            <a:r>
              <a:rPr lang="en-US">
                <a:cs typeface="Calibri"/>
              </a:rPr>
              <a:t>More activity seen around black friday compared to cyber monday</a:t>
            </a:r>
          </a:p>
        </p:txBody>
      </p:sp>
      <p:cxnSp>
        <p:nvCxnSpPr>
          <p:cNvPr id="9" name="Straight Arrow Connector 8">
            <a:extLst>
              <a:ext uri="{FF2B5EF4-FFF2-40B4-BE49-F238E27FC236}">
                <a16:creationId xmlns:a16="http://schemas.microsoft.com/office/drawing/2014/main" id="{878B23B4-AF21-48A5-A209-9FED68A043AC}"/>
              </a:ext>
            </a:extLst>
          </p:cNvPr>
          <p:cNvCxnSpPr/>
          <p:nvPr/>
        </p:nvCxnSpPr>
        <p:spPr>
          <a:xfrm flipH="1" flipV="1">
            <a:off x="3389355" y="4511758"/>
            <a:ext cx="1402493" cy="177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C23AE1B-0C6F-4274-B5FD-F9AE344B95C1}"/>
              </a:ext>
            </a:extLst>
          </p:cNvPr>
          <p:cNvCxnSpPr/>
          <p:nvPr/>
        </p:nvCxnSpPr>
        <p:spPr>
          <a:xfrm flipH="1">
            <a:off x="4685527" y="4636100"/>
            <a:ext cx="619898" cy="492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FBEE973-E307-4CA0-99A3-DB6E24451DA6}"/>
              </a:ext>
            </a:extLst>
          </p:cNvPr>
          <p:cNvCxnSpPr/>
          <p:nvPr/>
        </p:nvCxnSpPr>
        <p:spPr>
          <a:xfrm flipH="1">
            <a:off x="4138482" y="2317919"/>
            <a:ext cx="815547" cy="368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2">
            <a:extLst>
              <a:ext uri="{FF2B5EF4-FFF2-40B4-BE49-F238E27FC236}">
                <a16:creationId xmlns:a16="http://schemas.microsoft.com/office/drawing/2014/main" id="{817FA389-382F-42E1-B904-66665166115D}"/>
              </a:ext>
            </a:extLst>
          </p:cNvPr>
          <p:cNvPicPr>
            <a:picLocks noChangeAspect="1"/>
          </p:cNvPicPr>
          <p:nvPr/>
        </p:nvPicPr>
        <p:blipFill>
          <a:blip r:embed="rId6"/>
          <a:stretch>
            <a:fillRect/>
          </a:stretch>
        </p:blipFill>
        <p:spPr>
          <a:xfrm>
            <a:off x="5579075" y="3965468"/>
            <a:ext cx="2743200" cy="451063"/>
          </a:xfrm>
          <a:prstGeom prst="rect">
            <a:avLst/>
          </a:prstGeom>
        </p:spPr>
      </p:pic>
      <p:pic>
        <p:nvPicPr>
          <p:cNvPr id="14" name="Picture 14">
            <a:extLst>
              <a:ext uri="{FF2B5EF4-FFF2-40B4-BE49-F238E27FC236}">
                <a16:creationId xmlns:a16="http://schemas.microsoft.com/office/drawing/2014/main" id="{D5BC4441-5E13-4F3B-8BE7-B2C3D1954166}"/>
              </a:ext>
            </a:extLst>
          </p:cNvPr>
          <p:cNvPicPr>
            <a:picLocks noChangeAspect="1"/>
          </p:cNvPicPr>
          <p:nvPr/>
        </p:nvPicPr>
        <p:blipFill>
          <a:blip r:embed="rId7"/>
          <a:stretch>
            <a:fillRect/>
          </a:stretch>
        </p:blipFill>
        <p:spPr>
          <a:xfrm>
            <a:off x="5579075" y="4546720"/>
            <a:ext cx="3309551" cy="1523071"/>
          </a:xfrm>
          <a:prstGeom prst="rect">
            <a:avLst/>
          </a:prstGeom>
        </p:spPr>
      </p:pic>
      <p:sp>
        <p:nvSpPr>
          <p:cNvPr id="16" name="TextBox 15">
            <a:extLst>
              <a:ext uri="{FF2B5EF4-FFF2-40B4-BE49-F238E27FC236}">
                <a16:creationId xmlns:a16="http://schemas.microsoft.com/office/drawing/2014/main" id="{640C2891-DBC1-462A-9E43-10B1889C004B}"/>
              </a:ext>
            </a:extLst>
          </p:cNvPr>
          <p:cNvSpPr txBox="1"/>
          <p:nvPr/>
        </p:nvSpPr>
        <p:spPr>
          <a:xfrm>
            <a:off x="9001640" y="4419342"/>
            <a:ext cx="274319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Thanksgiving was overall the most popular hashtag, which makes sense</a:t>
            </a:r>
          </a:p>
          <a:p>
            <a:r>
              <a:rPr lang="en-US">
                <a:cs typeface="Calibri"/>
              </a:rPr>
              <a:t>Amazon was second most popular, a big competitor to Walmart</a:t>
            </a:r>
          </a:p>
        </p:txBody>
      </p:sp>
    </p:spTree>
    <p:extLst>
      <p:ext uri="{BB962C8B-B14F-4D97-AF65-F5344CB8AC3E}">
        <p14:creationId xmlns:p14="http://schemas.microsoft.com/office/powerpoint/2010/main" val="3379899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2EBEF-6049-4721-8D58-C250C96DD9AB}"/>
              </a:ext>
            </a:extLst>
          </p:cNvPr>
          <p:cNvSpPr>
            <a:spLocks noGrp="1"/>
          </p:cNvSpPr>
          <p:nvPr>
            <p:ph type="title"/>
          </p:nvPr>
        </p:nvSpPr>
        <p:spPr/>
        <p:txBody>
          <a:bodyPr/>
          <a:lstStyle/>
          <a:p>
            <a:r>
              <a:rPr lang="en-US"/>
              <a:t>Insights</a:t>
            </a:r>
          </a:p>
        </p:txBody>
      </p:sp>
      <p:pic>
        <p:nvPicPr>
          <p:cNvPr id="6" name="图片 5">
            <a:extLst>
              <a:ext uri="{FF2B5EF4-FFF2-40B4-BE49-F238E27FC236}">
                <a16:creationId xmlns:a16="http://schemas.microsoft.com/office/drawing/2014/main" id="{2200FCA9-68BC-47AC-ABA9-4F92070B0AB1}"/>
              </a:ext>
            </a:extLst>
          </p:cNvPr>
          <p:cNvPicPr>
            <a:picLocks noChangeAspect="1"/>
          </p:cNvPicPr>
          <p:nvPr/>
        </p:nvPicPr>
        <p:blipFill rotWithShape="1">
          <a:blip r:embed="rId2"/>
          <a:srcRect t="13176" r="39459" b="20320"/>
          <a:stretch/>
        </p:blipFill>
        <p:spPr>
          <a:xfrm>
            <a:off x="10946278" y="3962"/>
            <a:ext cx="1245721" cy="364908"/>
          </a:xfrm>
          <a:prstGeom prst="rect">
            <a:avLst/>
          </a:prstGeom>
        </p:spPr>
      </p:pic>
      <p:pic>
        <p:nvPicPr>
          <p:cNvPr id="7" name="Picture 2" descr="Image result for walmart logo">
            <a:extLst>
              <a:ext uri="{FF2B5EF4-FFF2-40B4-BE49-F238E27FC236}">
                <a16:creationId xmlns:a16="http://schemas.microsoft.com/office/drawing/2014/main" id="{CF9980BA-1F73-4F92-B13B-A349275E04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986" b="25932"/>
          <a:stretch/>
        </p:blipFill>
        <p:spPr bwMode="auto">
          <a:xfrm>
            <a:off x="9804177" y="3962"/>
            <a:ext cx="1245720" cy="3649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a:extLst>
              <a:ext uri="{FF2B5EF4-FFF2-40B4-BE49-F238E27FC236}">
                <a16:creationId xmlns:a16="http://schemas.microsoft.com/office/drawing/2014/main" id="{A757DE05-7D92-470A-8177-6CF1D44EAC3A}"/>
              </a:ext>
            </a:extLst>
          </p:cNvPr>
          <p:cNvPicPr>
            <a:picLocks noChangeAspect="1"/>
          </p:cNvPicPr>
          <p:nvPr/>
        </p:nvPicPr>
        <p:blipFill>
          <a:blip r:embed="rId4"/>
          <a:stretch>
            <a:fillRect/>
          </a:stretch>
        </p:blipFill>
        <p:spPr>
          <a:xfrm>
            <a:off x="306859" y="1881353"/>
            <a:ext cx="3371335" cy="3095294"/>
          </a:xfrm>
          <a:prstGeom prst="rect">
            <a:avLst/>
          </a:prstGeom>
        </p:spPr>
      </p:pic>
      <p:sp>
        <p:nvSpPr>
          <p:cNvPr id="5" name="TextBox 4">
            <a:extLst>
              <a:ext uri="{FF2B5EF4-FFF2-40B4-BE49-F238E27FC236}">
                <a16:creationId xmlns:a16="http://schemas.microsoft.com/office/drawing/2014/main" id="{EFFD626C-DD44-441E-A683-FF89DEFB60D6}"/>
              </a:ext>
            </a:extLst>
          </p:cNvPr>
          <p:cNvSpPr txBox="1"/>
          <p:nvPr/>
        </p:nvSpPr>
        <p:spPr>
          <a:xfrm>
            <a:off x="3756454" y="1882345"/>
            <a:ext cx="4172123"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a:rPr>
              <a:t>Wired is a very popular twitter handle but has only 1 tweet mentioning </a:t>
            </a:r>
            <a:r>
              <a:rPr lang="en-US" dirty="0" err="1">
                <a:cs typeface="Calibri"/>
              </a:rPr>
              <a:t>walmart</a:t>
            </a:r>
            <a:r>
              <a:rPr lang="en-US" dirty="0">
                <a:cs typeface="Calibri"/>
              </a:rPr>
              <a:t>.</a:t>
            </a:r>
            <a:endParaRPr lang="en-US" dirty="0"/>
          </a:p>
          <a:p>
            <a:pPr marL="285750" indent="-285750">
              <a:buFont typeface="Arial"/>
              <a:buChar char="•"/>
            </a:pPr>
            <a:r>
              <a:rPr lang="en-US" dirty="0">
                <a:cs typeface="Calibri"/>
              </a:rPr>
              <a:t>Top users by tweets shows that a lot of the users are companies and not individuals – </a:t>
            </a:r>
            <a:r>
              <a:rPr lang="en-US" dirty="0" err="1">
                <a:cs typeface="Calibri"/>
              </a:rPr>
              <a:t>Androidheadline</a:t>
            </a:r>
            <a:r>
              <a:rPr lang="en-US" dirty="0">
                <a:cs typeface="Calibri"/>
              </a:rPr>
              <a:t>, </a:t>
            </a:r>
            <a:r>
              <a:rPr lang="en-US" dirty="0" err="1">
                <a:cs typeface="Calibri"/>
              </a:rPr>
              <a:t>digitaltrends</a:t>
            </a:r>
            <a:r>
              <a:rPr lang="en-US" dirty="0">
                <a:cs typeface="Calibri"/>
              </a:rPr>
              <a:t> etc. Walmart can do an attribution analysis to analyze effect of their tweets on social activity and sentiment</a:t>
            </a:r>
          </a:p>
          <a:p>
            <a:pPr marL="285750" indent="-285750">
              <a:buFont typeface="Arial"/>
              <a:buChar char="•"/>
            </a:pPr>
            <a:r>
              <a:rPr lang="en-US" dirty="0">
                <a:ea typeface="+mn-lt"/>
                <a:cs typeface="+mn-lt"/>
              </a:rPr>
              <a:t>Identifying popular and active users who are pro </a:t>
            </a:r>
            <a:r>
              <a:rPr lang="en-US" dirty="0" err="1">
                <a:ea typeface="+mn-lt"/>
                <a:cs typeface="+mn-lt"/>
              </a:rPr>
              <a:t>walmart</a:t>
            </a:r>
            <a:r>
              <a:rPr lang="en-US" dirty="0">
                <a:ea typeface="+mn-lt"/>
                <a:cs typeface="+mn-lt"/>
              </a:rPr>
              <a:t> could lead to potential partnership opportunities for marketing deals and reach more users</a:t>
            </a:r>
            <a:endParaRPr lang="en-US" dirty="0">
              <a:cs typeface="Calibri"/>
            </a:endParaRPr>
          </a:p>
        </p:txBody>
      </p:sp>
      <p:pic>
        <p:nvPicPr>
          <p:cNvPr id="4" name="Picture 7" descr="A screenshot of a computer&#10;&#10;Description generated with very high confidence">
            <a:extLst>
              <a:ext uri="{FF2B5EF4-FFF2-40B4-BE49-F238E27FC236}">
                <a16:creationId xmlns:a16="http://schemas.microsoft.com/office/drawing/2014/main" id="{B9413656-4D5B-4ED8-A049-CC1D25B996D8}"/>
              </a:ext>
            </a:extLst>
          </p:cNvPr>
          <p:cNvPicPr>
            <a:picLocks noChangeAspect="1"/>
          </p:cNvPicPr>
          <p:nvPr/>
        </p:nvPicPr>
        <p:blipFill>
          <a:blip r:embed="rId5"/>
          <a:stretch>
            <a:fillRect/>
          </a:stretch>
        </p:blipFill>
        <p:spPr>
          <a:xfrm>
            <a:off x="7991606" y="1878852"/>
            <a:ext cx="3985364" cy="3131612"/>
          </a:xfrm>
          <a:prstGeom prst="rect">
            <a:avLst/>
          </a:prstGeom>
        </p:spPr>
      </p:pic>
    </p:spTree>
    <p:extLst>
      <p:ext uri="{BB962C8B-B14F-4D97-AF65-F5344CB8AC3E}">
        <p14:creationId xmlns:p14="http://schemas.microsoft.com/office/powerpoint/2010/main" val="3739987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09B8D-4507-4F35-A518-CD32D7F7E09F}"/>
              </a:ext>
            </a:extLst>
          </p:cNvPr>
          <p:cNvSpPr>
            <a:spLocks noGrp="1"/>
          </p:cNvSpPr>
          <p:nvPr>
            <p:ph type="title"/>
          </p:nvPr>
        </p:nvSpPr>
        <p:spPr/>
        <p:txBody>
          <a:bodyPr/>
          <a:lstStyle/>
          <a:p>
            <a:r>
              <a:rPr lang="en-US">
                <a:cs typeface="Calibri Light"/>
              </a:rPr>
              <a:t>Improvements</a:t>
            </a:r>
            <a:endParaRPr lang="en-US"/>
          </a:p>
        </p:txBody>
      </p:sp>
      <p:sp>
        <p:nvSpPr>
          <p:cNvPr id="3" name="Content Placeholder 2">
            <a:extLst>
              <a:ext uri="{FF2B5EF4-FFF2-40B4-BE49-F238E27FC236}">
                <a16:creationId xmlns:a16="http://schemas.microsoft.com/office/drawing/2014/main" id="{FD518CB3-EA86-4C54-9492-F687C3DABC37}"/>
              </a:ext>
            </a:extLst>
          </p:cNvPr>
          <p:cNvSpPr>
            <a:spLocks noGrp="1"/>
          </p:cNvSpPr>
          <p:nvPr>
            <p:ph idx="1"/>
          </p:nvPr>
        </p:nvSpPr>
        <p:spPr/>
        <p:txBody>
          <a:bodyPr vert="horz" lIns="0" tIns="45720" rIns="0" bIns="45720" rtlCol="0" anchor="t">
            <a:normAutofit/>
          </a:bodyPr>
          <a:lstStyle/>
          <a:p>
            <a:r>
              <a:rPr lang="en-US" dirty="0">
                <a:cs typeface="Calibri"/>
              </a:rPr>
              <a:t>- Implement dashboard completely on tableau with no other dependencies</a:t>
            </a:r>
            <a:endParaRPr lang="en-US" dirty="0"/>
          </a:p>
          <a:p>
            <a:r>
              <a:rPr lang="en-US" dirty="0">
                <a:cs typeface="Calibri"/>
              </a:rPr>
              <a:t>- Create a social network with the tweet using retweets and similar hashtags as indications of a connection</a:t>
            </a:r>
          </a:p>
          <a:p>
            <a:r>
              <a:rPr lang="en-US" dirty="0">
                <a:ea typeface="+mn-lt"/>
                <a:cs typeface="+mn-lt"/>
              </a:rPr>
              <a:t>- Delve into the reason behind the sentiment fluctuation in tweets</a:t>
            </a:r>
            <a:endParaRPr lang="en-US" dirty="0">
              <a:cs typeface="Calibri"/>
            </a:endParaRPr>
          </a:p>
          <a:p>
            <a:r>
              <a:rPr lang="en-US" dirty="0">
                <a:cs typeface="Calibri"/>
              </a:rPr>
              <a:t>- Get past data about Walmart and Black Friday or Cyber Monday to compare and improve the time series data</a:t>
            </a:r>
          </a:p>
          <a:p>
            <a:r>
              <a:rPr lang="en-US" dirty="0">
                <a:cs typeface="Calibri"/>
              </a:rPr>
              <a:t>- Get more information about twitter users (Demographics, age, gender)</a:t>
            </a:r>
          </a:p>
          <a:p>
            <a:endParaRPr lang="en-US">
              <a:cs typeface="Calibri"/>
            </a:endParaRPr>
          </a:p>
          <a:p>
            <a:pPr marL="0" indent="0">
              <a:buNone/>
            </a:pPr>
            <a:endParaRPr lang="en-US">
              <a:cs typeface="Calibri"/>
            </a:endParaRPr>
          </a:p>
          <a:p>
            <a:pPr marL="0" indent="0">
              <a:buNone/>
            </a:pPr>
            <a:endParaRPr lang="en-US">
              <a:cs typeface="Calibri"/>
            </a:endParaRPr>
          </a:p>
        </p:txBody>
      </p:sp>
    </p:spTree>
    <p:extLst>
      <p:ext uri="{BB962C8B-B14F-4D97-AF65-F5344CB8AC3E}">
        <p14:creationId xmlns:p14="http://schemas.microsoft.com/office/powerpoint/2010/main" val="12969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63BFB2-D887-4736-AA7F-33BDB823314D}"/>
              </a:ext>
            </a:extLst>
          </p:cNvPr>
          <p:cNvSpPr>
            <a:spLocks noGrp="1"/>
          </p:cNvSpPr>
          <p:nvPr>
            <p:ph type="title"/>
          </p:nvPr>
        </p:nvSpPr>
        <p:spPr/>
        <p:txBody>
          <a:bodyPr/>
          <a:lstStyle/>
          <a:p>
            <a:r>
              <a:rPr lang="en-US"/>
              <a:t>B</a:t>
            </a:r>
            <a:r>
              <a:rPr lang="en-US" altLang="zh-CN"/>
              <a:t>ackground Information (news)</a:t>
            </a:r>
            <a:endParaRPr lang="en-US"/>
          </a:p>
        </p:txBody>
      </p:sp>
      <p:pic>
        <p:nvPicPr>
          <p:cNvPr id="6" name="图片 5">
            <a:extLst>
              <a:ext uri="{FF2B5EF4-FFF2-40B4-BE49-F238E27FC236}">
                <a16:creationId xmlns:a16="http://schemas.microsoft.com/office/drawing/2014/main" id="{D8DF1BDA-E598-479F-AD36-7AA3A954A636}"/>
              </a:ext>
            </a:extLst>
          </p:cNvPr>
          <p:cNvPicPr>
            <a:picLocks noChangeAspect="1"/>
          </p:cNvPicPr>
          <p:nvPr/>
        </p:nvPicPr>
        <p:blipFill rotWithShape="1">
          <a:blip r:embed="rId3"/>
          <a:srcRect t="13176" r="39459" b="20320"/>
          <a:stretch/>
        </p:blipFill>
        <p:spPr>
          <a:xfrm>
            <a:off x="10946278" y="3962"/>
            <a:ext cx="1245721" cy="364908"/>
          </a:xfrm>
          <a:prstGeom prst="rect">
            <a:avLst/>
          </a:prstGeom>
        </p:spPr>
      </p:pic>
      <p:pic>
        <p:nvPicPr>
          <p:cNvPr id="7" name="Picture 2" descr="Image result for walmart logo">
            <a:extLst>
              <a:ext uri="{FF2B5EF4-FFF2-40B4-BE49-F238E27FC236}">
                <a16:creationId xmlns:a16="http://schemas.microsoft.com/office/drawing/2014/main" id="{E200BB4D-B879-46E0-9FD5-B3237212B0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986" b="25932"/>
          <a:stretch/>
        </p:blipFill>
        <p:spPr bwMode="auto">
          <a:xfrm>
            <a:off x="9804177" y="3962"/>
            <a:ext cx="1245720" cy="36490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2F894A2E-3BB0-4276-8E55-86FDB237C464}"/>
              </a:ext>
            </a:extLst>
          </p:cNvPr>
          <p:cNvSpPr/>
          <p:nvPr/>
        </p:nvSpPr>
        <p:spPr>
          <a:xfrm>
            <a:off x="328202" y="3478695"/>
            <a:ext cx="3290428" cy="861774"/>
          </a:xfrm>
          <a:prstGeom prst="rect">
            <a:avLst/>
          </a:prstGeom>
        </p:spPr>
        <p:txBody>
          <a:bodyPr wrap="square">
            <a:spAutoFit/>
          </a:bodyPr>
          <a:lstStyle/>
          <a:p>
            <a:r>
              <a:rPr lang="en-US" sz="5000" b="1">
                <a:solidFill>
                  <a:schemeClr val="accent2">
                    <a:lumMod val="50000"/>
                  </a:schemeClr>
                </a:solidFill>
              </a:rPr>
              <a:t>$7.4 billion</a:t>
            </a:r>
          </a:p>
        </p:txBody>
      </p:sp>
      <p:sp>
        <p:nvSpPr>
          <p:cNvPr id="9" name="矩形 8">
            <a:extLst>
              <a:ext uri="{FF2B5EF4-FFF2-40B4-BE49-F238E27FC236}">
                <a16:creationId xmlns:a16="http://schemas.microsoft.com/office/drawing/2014/main" id="{5F90FDBD-40AE-4485-B95E-3663CF9A8F2B}"/>
              </a:ext>
            </a:extLst>
          </p:cNvPr>
          <p:cNvSpPr/>
          <p:nvPr/>
        </p:nvSpPr>
        <p:spPr>
          <a:xfrm>
            <a:off x="683342" y="4492626"/>
            <a:ext cx="2148957" cy="923330"/>
          </a:xfrm>
          <a:prstGeom prst="rect">
            <a:avLst/>
          </a:prstGeom>
        </p:spPr>
        <p:txBody>
          <a:bodyPr wrap="square">
            <a:spAutoFit/>
          </a:bodyPr>
          <a:lstStyle/>
          <a:p>
            <a:pPr algn="ctr"/>
            <a:r>
              <a:rPr lang="en-US"/>
              <a:t>Black Friday online sales in 2019</a:t>
            </a:r>
          </a:p>
          <a:p>
            <a:pPr algn="ctr"/>
            <a:endParaRPr lang="en-US"/>
          </a:p>
        </p:txBody>
      </p:sp>
      <p:sp>
        <p:nvSpPr>
          <p:cNvPr id="11" name="矩形 10">
            <a:extLst>
              <a:ext uri="{FF2B5EF4-FFF2-40B4-BE49-F238E27FC236}">
                <a16:creationId xmlns:a16="http://schemas.microsoft.com/office/drawing/2014/main" id="{CEFB3412-BFCF-41A9-AAE2-80225751E369}"/>
              </a:ext>
            </a:extLst>
          </p:cNvPr>
          <p:cNvSpPr/>
          <p:nvPr/>
        </p:nvSpPr>
        <p:spPr>
          <a:xfrm>
            <a:off x="3768143" y="3478695"/>
            <a:ext cx="1778572" cy="861774"/>
          </a:xfrm>
          <a:prstGeom prst="rect">
            <a:avLst/>
          </a:prstGeom>
        </p:spPr>
        <p:txBody>
          <a:bodyPr wrap="square">
            <a:spAutoFit/>
          </a:bodyPr>
          <a:lstStyle/>
          <a:p>
            <a:pPr algn="ctr"/>
            <a:r>
              <a:rPr lang="en-US" sz="5000" b="1">
                <a:solidFill>
                  <a:schemeClr val="accent2">
                    <a:lumMod val="75000"/>
                  </a:schemeClr>
                </a:solidFill>
              </a:rPr>
              <a:t>240%</a:t>
            </a:r>
          </a:p>
        </p:txBody>
      </p:sp>
      <p:sp>
        <p:nvSpPr>
          <p:cNvPr id="29" name="矩形 28">
            <a:extLst>
              <a:ext uri="{FF2B5EF4-FFF2-40B4-BE49-F238E27FC236}">
                <a16:creationId xmlns:a16="http://schemas.microsoft.com/office/drawing/2014/main" id="{095BC110-403C-41F1-A109-A9FEB8F2D735}"/>
              </a:ext>
            </a:extLst>
          </p:cNvPr>
          <p:cNvSpPr/>
          <p:nvPr/>
        </p:nvSpPr>
        <p:spPr>
          <a:xfrm>
            <a:off x="3358938" y="4492628"/>
            <a:ext cx="2631724" cy="1200329"/>
          </a:xfrm>
          <a:prstGeom prst="rect">
            <a:avLst/>
          </a:prstGeom>
        </p:spPr>
        <p:txBody>
          <a:bodyPr wrap="square">
            <a:spAutoFit/>
          </a:bodyPr>
          <a:lstStyle/>
          <a:p>
            <a:pPr algn="ctr"/>
            <a:r>
              <a:rPr lang="en-US"/>
              <a:t>Percentage of revenue increase on Black Friday compared with normal business day (on-average)</a:t>
            </a:r>
          </a:p>
        </p:txBody>
      </p:sp>
      <p:sp>
        <p:nvSpPr>
          <p:cNvPr id="31" name="矩形 30">
            <a:extLst>
              <a:ext uri="{FF2B5EF4-FFF2-40B4-BE49-F238E27FC236}">
                <a16:creationId xmlns:a16="http://schemas.microsoft.com/office/drawing/2014/main" id="{39E03660-D7B9-418C-BDFD-BC1129F0C64B}"/>
              </a:ext>
            </a:extLst>
          </p:cNvPr>
          <p:cNvSpPr/>
          <p:nvPr/>
        </p:nvSpPr>
        <p:spPr>
          <a:xfrm>
            <a:off x="6583589" y="3478695"/>
            <a:ext cx="1423278" cy="861774"/>
          </a:xfrm>
          <a:prstGeom prst="rect">
            <a:avLst/>
          </a:prstGeom>
        </p:spPr>
        <p:txBody>
          <a:bodyPr wrap="square">
            <a:spAutoFit/>
          </a:bodyPr>
          <a:lstStyle/>
          <a:p>
            <a:pPr algn="ctr"/>
            <a:r>
              <a:rPr lang="en-US" sz="5000" b="1">
                <a:solidFill>
                  <a:srgbClr val="1CADE4"/>
                </a:solidFill>
              </a:rPr>
              <a:t>17%</a:t>
            </a:r>
          </a:p>
        </p:txBody>
      </p:sp>
      <p:sp>
        <p:nvSpPr>
          <p:cNvPr id="32" name="矩形 31">
            <a:extLst>
              <a:ext uri="{FF2B5EF4-FFF2-40B4-BE49-F238E27FC236}">
                <a16:creationId xmlns:a16="http://schemas.microsoft.com/office/drawing/2014/main" id="{4199DBB0-1FAA-4127-A840-D86212B7E0D5}"/>
              </a:ext>
            </a:extLst>
          </p:cNvPr>
          <p:cNvSpPr/>
          <p:nvPr/>
        </p:nvSpPr>
        <p:spPr>
          <a:xfrm>
            <a:off x="6201340" y="4492627"/>
            <a:ext cx="2187777" cy="1200329"/>
          </a:xfrm>
          <a:prstGeom prst="rect">
            <a:avLst/>
          </a:prstGeom>
        </p:spPr>
        <p:txBody>
          <a:bodyPr wrap="square">
            <a:spAutoFit/>
          </a:bodyPr>
          <a:lstStyle/>
          <a:p>
            <a:pPr algn="ctr"/>
            <a:r>
              <a:rPr lang="en-US"/>
              <a:t>Percentage increase of online sales for Black Friday year over year</a:t>
            </a:r>
          </a:p>
        </p:txBody>
      </p:sp>
      <p:sp>
        <p:nvSpPr>
          <p:cNvPr id="33" name="矩形 32">
            <a:extLst>
              <a:ext uri="{FF2B5EF4-FFF2-40B4-BE49-F238E27FC236}">
                <a16:creationId xmlns:a16="http://schemas.microsoft.com/office/drawing/2014/main" id="{FC723731-A046-4ABE-9A9D-6188DECC4B91}"/>
              </a:ext>
            </a:extLst>
          </p:cNvPr>
          <p:cNvSpPr/>
          <p:nvPr/>
        </p:nvSpPr>
        <p:spPr>
          <a:xfrm>
            <a:off x="9350152" y="3478695"/>
            <a:ext cx="1423278" cy="861774"/>
          </a:xfrm>
          <a:prstGeom prst="rect">
            <a:avLst/>
          </a:prstGeom>
        </p:spPr>
        <p:txBody>
          <a:bodyPr wrap="square">
            <a:spAutoFit/>
          </a:bodyPr>
          <a:lstStyle/>
          <a:p>
            <a:pPr algn="ctr"/>
            <a:r>
              <a:rPr lang="en-US" sz="5000" b="1">
                <a:solidFill>
                  <a:srgbClr val="007ECE"/>
                </a:solidFill>
              </a:rPr>
              <a:t>53%</a:t>
            </a:r>
          </a:p>
        </p:txBody>
      </p:sp>
      <p:sp>
        <p:nvSpPr>
          <p:cNvPr id="35" name="矩形 34">
            <a:extLst>
              <a:ext uri="{FF2B5EF4-FFF2-40B4-BE49-F238E27FC236}">
                <a16:creationId xmlns:a16="http://schemas.microsoft.com/office/drawing/2014/main" id="{DE2917A4-1640-4E1E-A66E-461AF191DF70}"/>
              </a:ext>
            </a:extLst>
          </p:cNvPr>
          <p:cNvSpPr/>
          <p:nvPr/>
        </p:nvSpPr>
        <p:spPr>
          <a:xfrm>
            <a:off x="8967903" y="4492627"/>
            <a:ext cx="2187777" cy="369332"/>
          </a:xfrm>
          <a:prstGeom prst="rect">
            <a:avLst/>
          </a:prstGeom>
        </p:spPr>
        <p:txBody>
          <a:bodyPr wrap="square">
            <a:spAutoFit/>
          </a:bodyPr>
          <a:lstStyle/>
          <a:p>
            <a:pPr algn="ctr"/>
            <a:endParaRPr lang="en-US"/>
          </a:p>
        </p:txBody>
      </p:sp>
      <p:sp>
        <p:nvSpPr>
          <p:cNvPr id="36" name="矩形 35">
            <a:extLst>
              <a:ext uri="{FF2B5EF4-FFF2-40B4-BE49-F238E27FC236}">
                <a16:creationId xmlns:a16="http://schemas.microsoft.com/office/drawing/2014/main" id="{B96886E5-B480-46FD-91F6-6766D807C01C}"/>
              </a:ext>
            </a:extLst>
          </p:cNvPr>
          <p:cNvSpPr/>
          <p:nvPr/>
        </p:nvSpPr>
        <p:spPr>
          <a:xfrm>
            <a:off x="8967903" y="4492626"/>
            <a:ext cx="2332888" cy="1477328"/>
          </a:xfrm>
          <a:prstGeom prst="rect">
            <a:avLst/>
          </a:prstGeom>
        </p:spPr>
        <p:txBody>
          <a:bodyPr wrap="square">
            <a:spAutoFit/>
          </a:bodyPr>
          <a:lstStyle/>
          <a:p>
            <a:pPr algn="ctr"/>
            <a:r>
              <a:rPr lang="en-US"/>
              <a:t>Walmart’s percentage increase of online sales during Black Friday compared with last year</a:t>
            </a:r>
          </a:p>
        </p:txBody>
      </p:sp>
      <p:pic>
        <p:nvPicPr>
          <p:cNvPr id="40" name="Picture 2" descr="Image result for walmart logo">
            <a:extLst>
              <a:ext uri="{FF2B5EF4-FFF2-40B4-BE49-F238E27FC236}">
                <a16:creationId xmlns:a16="http://schemas.microsoft.com/office/drawing/2014/main" id="{6AB1D62C-0CEB-41AF-97E0-26E1242230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986" b="25932"/>
          <a:stretch/>
        </p:blipFill>
        <p:spPr bwMode="auto">
          <a:xfrm>
            <a:off x="8719378" y="2481938"/>
            <a:ext cx="2967514" cy="861774"/>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descr="红色的标志&#10;&#10;描述已自动生成">
            <a:extLst>
              <a:ext uri="{FF2B5EF4-FFF2-40B4-BE49-F238E27FC236}">
                <a16:creationId xmlns:a16="http://schemas.microsoft.com/office/drawing/2014/main" id="{DB614B41-3E33-44C5-9086-99DC3EDE2C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442" y="2195318"/>
            <a:ext cx="1132756" cy="1132756"/>
          </a:xfrm>
          <a:prstGeom prst="rect">
            <a:avLst/>
          </a:prstGeom>
        </p:spPr>
      </p:pic>
      <p:pic>
        <p:nvPicPr>
          <p:cNvPr id="18" name="图片 17" descr="图片包含 游戏机, 涂鸦, 盘子, 房间&#10;&#10;描述已自动生成">
            <a:extLst>
              <a:ext uri="{FF2B5EF4-FFF2-40B4-BE49-F238E27FC236}">
                <a16:creationId xmlns:a16="http://schemas.microsoft.com/office/drawing/2014/main" id="{A86C37E6-7F11-455B-9839-CE4D64AB89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1843" y="2195318"/>
            <a:ext cx="1233682" cy="1233682"/>
          </a:xfrm>
          <a:prstGeom prst="rect">
            <a:avLst/>
          </a:prstGeom>
        </p:spPr>
      </p:pic>
      <p:pic>
        <p:nvPicPr>
          <p:cNvPr id="20" name="图片 19" descr="图片包含 游戏机, 画, 钟表&#10;&#10;描述已自动生成">
            <a:extLst>
              <a:ext uri="{FF2B5EF4-FFF2-40B4-BE49-F238E27FC236}">
                <a16:creationId xmlns:a16="http://schemas.microsoft.com/office/drawing/2014/main" id="{266D55CA-722B-4104-A79B-35D5F0F6D2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8811" y="2195318"/>
            <a:ext cx="1253612" cy="1253612"/>
          </a:xfrm>
          <a:prstGeom prst="rect">
            <a:avLst/>
          </a:prstGeom>
        </p:spPr>
      </p:pic>
      <p:sp>
        <p:nvSpPr>
          <p:cNvPr id="3" name="矩形 2">
            <a:extLst>
              <a:ext uri="{FF2B5EF4-FFF2-40B4-BE49-F238E27FC236}">
                <a16:creationId xmlns:a16="http://schemas.microsoft.com/office/drawing/2014/main" id="{BCF1BCFD-4CEF-4463-9937-AC80377DE1D1}"/>
              </a:ext>
            </a:extLst>
          </p:cNvPr>
          <p:cNvSpPr/>
          <p:nvPr/>
        </p:nvSpPr>
        <p:spPr>
          <a:xfrm>
            <a:off x="-12579" y="6081804"/>
            <a:ext cx="6096000" cy="246221"/>
          </a:xfrm>
          <a:prstGeom prst="rect">
            <a:avLst/>
          </a:prstGeom>
        </p:spPr>
        <p:txBody>
          <a:bodyPr>
            <a:spAutoFit/>
          </a:bodyPr>
          <a:lstStyle/>
          <a:p>
            <a:r>
              <a:rPr lang="en-US" sz="1000">
                <a:hlinkClick r:id="rId8"/>
              </a:rPr>
              <a:t>https://www.adobe.com/experience-cloud/digital-insights/holiday-shopping-report.html</a:t>
            </a:r>
            <a:endParaRPr lang="en-US" sz="1000"/>
          </a:p>
        </p:txBody>
      </p:sp>
    </p:spTree>
    <p:extLst>
      <p:ext uri="{BB962C8B-B14F-4D97-AF65-F5344CB8AC3E}">
        <p14:creationId xmlns:p14="http://schemas.microsoft.com/office/powerpoint/2010/main" val="277821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A61FD3-F752-4C92-8D2F-861E545AFDA9}"/>
              </a:ext>
            </a:extLst>
          </p:cNvPr>
          <p:cNvSpPr>
            <a:spLocks noGrp="1"/>
          </p:cNvSpPr>
          <p:nvPr>
            <p:ph type="title"/>
          </p:nvPr>
        </p:nvSpPr>
        <p:spPr/>
        <p:txBody>
          <a:bodyPr/>
          <a:lstStyle/>
          <a:p>
            <a:r>
              <a:rPr lang="en-US" altLang="zh-CN">
                <a:ea typeface="宋体"/>
              </a:rPr>
              <a:t>Overview and Goal</a:t>
            </a:r>
            <a:endParaRPr lang="en-US">
              <a:ea typeface="宋体"/>
            </a:endParaRPr>
          </a:p>
        </p:txBody>
      </p:sp>
      <p:sp>
        <p:nvSpPr>
          <p:cNvPr id="6" name="Right Arrow 14">
            <a:extLst>
              <a:ext uri="{FF2B5EF4-FFF2-40B4-BE49-F238E27FC236}">
                <a16:creationId xmlns:a16="http://schemas.microsoft.com/office/drawing/2014/main" id="{5E324701-3D0B-472C-B444-2CB42D7FB96C}"/>
              </a:ext>
            </a:extLst>
          </p:cNvPr>
          <p:cNvSpPr/>
          <p:nvPr/>
        </p:nvSpPr>
        <p:spPr>
          <a:xfrm>
            <a:off x="5640103" y="3429000"/>
            <a:ext cx="554509" cy="598932"/>
          </a:xfrm>
          <a:prstGeom prst="rightArrow">
            <a:avLst/>
          </a:prstGeom>
          <a:solidFill>
            <a:srgbClr val="2683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Rectangle 6">
            <a:extLst>
              <a:ext uri="{FF2B5EF4-FFF2-40B4-BE49-F238E27FC236}">
                <a16:creationId xmlns:a16="http://schemas.microsoft.com/office/drawing/2014/main" id="{1A30CCF9-9046-4B02-8AEC-EB5A1D56DCD4}"/>
              </a:ext>
            </a:extLst>
          </p:cNvPr>
          <p:cNvSpPr/>
          <p:nvPr/>
        </p:nvSpPr>
        <p:spPr>
          <a:xfrm>
            <a:off x="583152" y="2777512"/>
            <a:ext cx="4859573" cy="3262255"/>
          </a:xfrm>
          <a:prstGeom prst="rect">
            <a:avLst/>
          </a:prstGeom>
          <a:solidFill>
            <a:schemeClr val="accent2">
              <a:lumMod val="20000"/>
              <a:lumOff val="80000"/>
            </a:schemeClr>
          </a:solidFill>
        </p:spPr>
        <p:txBody>
          <a:bodyPr wrap="square" lIns="137160" tIns="137160" rIns="137160" bIns="137160" anchor="t">
            <a:noAutofit/>
          </a:bodyPr>
          <a:lstStyle/>
          <a:p>
            <a:pPr marL="128270" indent="-128270">
              <a:lnSpc>
                <a:spcPct val="94000"/>
              </a:lnSpc>
              <a:spcAft>
                <a:spcPts val="600"/>
              </a:spcAft>
              <a:buClr>
                <a:schemeClr val="accent1"/>
              </a:buClr>
              <a:buFont typeface="Arial" panose="020B0604020202020204" pitchFamily="34" charset="0"/>
              <a:buChar char="•"/>
            </a:pPr>
            <a:r>
              <a:rPr lang="en-US" sz="1600"/>
              <a:t>Black Friday and Cyber Monday are important opportunities for Walmart to boost sales and increase brand awareness</a:t>
            </a:r>
            <a:endParaRPr lang="en-US" sz="1600">
              <a:cs typeface="Calibri"/>
            </a:endParaRPr>
          </a:p>
          <a:p>
            <a:pPr marL="128270" indent="-128270">
              <a:lnSpc>
                <a:spcPct val="94000"/>
              </a:lnSpc>
              <a:spcAft>
                <a:spcPts val="600"/>
              </a:spcAft>
              <a:buClr>
                <a:schemeClr val="accent1"/>
              </a:buClr>
              <a:buFont typeface="Arial" panose="020B0604020202020204" pitchFamily="34" charset="0"/>
              <a:buChar char="•"/>
            </a:pPr>
            <a:r>
              <a:rPr lang="en-US" sz="1600"/>
              <a:t>Walmart can better align itself for this opportunity if they can understand customer preferences and hottest trends</a:t>
            </a:r>
            <a:endParaRPr lang="en-US" sz="1600">
              <a:cs typeface="Calibri"/>
            </a:endParaRPr>
          </a:p>
          <a:p>
            <a:pPr marL="128270" indent="-128270">
              <a:lnSpc>
                <a:spcPct val="94000"/>
              </a:lnSpc>
              <a:spcAft>
                <a:spcPts val="600"/>
              </a:spcAft>
              <a:buClr>
                <a:schemeClr val="accent1"/>
              </a:buClr>
              <a:buFont typeface="Arial" panose="020B0604020202020204" pitchFamily="34" charset="0"/>
              <a:buChar char="•"/>
            </a:pPr>
            <a:r>
              <a:rPr lang="en-US" sz="1600"/>
              <a:t>Walmart can also improve user experiences by understanding customers’ positive, negative and neutral opinions and their experiences</a:t>
            </a:r>
            <a:endParaRPr lang="en-US" sz="1600">
              <a:cs typeface="Calibri"/>
            </a:endParaRPr>
          </a:p>
          <a:p>
            <a:pPr marL="128270" indent="-128270">
              <a:lnSpc>
                <a:spcPct val="94000"/>
              </a:lnSpc>
              <a:spcAft>
                <a:spcPts val="600"/>
              </a:spcAft>
              <a:buClr>
                <a:schemeClr val="accent1"/>
              </a:buClr>
              <a:buFont typeface="Arial" panose="020B0604020202020204" pitchFamily="34" charset="0"/>
              <a:buChar char="•"/>
            </a:pPr>
            <a:r>
              <a:rPr lang="en-US" sz="1600">
                <a:cs typeface="Calibri"/>
              </a:rPr>
              <a:t>Ramp up social listening to drive marketing outreach</a:t>
            </a:r>
          </a:p>
          <a:p>
            <a:pPr marL="128270" indent="-128270">
              <a:lnSpc>
                <a:spcPct val="94000"/>
              </a:lnSpc>
              <a:spcAft>
                <a:spcPts val="600"/>
              </a:spcAft>
              <a:buClr>
                <a:schemeClr val="accent1"/>
              </a:buClr>
              <a:buFont typeface="Arial" panose="020B0604020202020204" pitchFamily="34" charset="0"/>
              <a:buChar char="•"/>
            </a:pPr>
            <a:endParaRPr lang="en-US" sz="1200">
              <a:cs typeface="Calibri" panose="020F0502020204030204"/>
            </a:endParaRPr>
          </a:p>
        </p:txBody>
      </p:sp>
      <p:sp>
        <p:nvSpPr>
          <p:cNvPr id="9" name="Rectangle 11">
            <a:extLst>
              <a:ext uri="{FF2B5EF4-FFF2-40B4-BE49-F238E27FC236}">
                <a16:creationId xmlns:a16="http://schemas.microsoft.com/office/drawing/2014/main" id="{AA3BC1B1-67CE-46FB-A69E-51FB2DEF59D0}"/>
              </a:ext>
            </a:extLst>
          </p:cNvPr>
          <p:cNvSpPr/>
          <p:nvPr/>
        </p:nvSpPr>
        <p:spPr>
          <a:xfrm>
            <a:off x="6194612" y="2849558"/>
            <a:ext cx="5059680" cy="3218628"/>
          </a:xfrm>
          <a:prstGeom prst="rect">
            <a:avLst/>
          </a:prstGeom>
          <a:solidFill>
            <a:schemeClr val="accent1">
              <a:lumMod val="40000"/>
              <a:lumOff val="60000"/>
              <a:alpha val="20000"/>
            </a:schemeClr>
          </a:solidFill>
        </p:spPr>
        <p:txBody>
          <a:bodyPr wrap="square" lIns="137160" tIns="137160" rIns="137160" bIns="137160" anchor="t">
            <a:noAutofit/>
          </a:bodyPr>
          <a:lstStyle/>
          <a:p>
            <a:pPr marL="128270" indent="-128270">
              <a:lnSpc>
                <a:spcPct val="94000"/>
              </a:lnSpc>
              <a:spcAft>
                <a:spcPts val="600"/>
              </a:spcAft>
              <a:buClr>
                <a:schemeClr val="accent4"/>
              </a:buClr>
              <a:buFont typeface="Arial" panose="020B0604020202020204" pitchFamily="34" charset="0"/>
              <a:buChar char="•"/>
            </a:pPr>
            <a:r>
              <a:rPr lang="en-US" sz="1600"/>
              <a:t>Learn about sentiment of twitter users who mentioned Black Friday OR Cyber Monday and Walmart in their tweets</a:t>
            </a:r>
            <a:endParaRPr lang="en-US" sz="1600">
              <a:cs typeface="Calibri"/>
            </a:endParaRPr>
          </a:p>
          <a:p>
            <a:pPr marL="128270" indent="-128270">
              <a:lnSpc>
                <a:spcPct val="94000"/>
              </a:lnSpc>
              <a:spcAft>
                <a:spcPts val="600"/>
              </a:spcAft>
              <a:buClr>
                <a:schemeClr val="accent4"/>
              </a:buClr>
              <a:buFont typeface="Arial" panose="020B0604020202020204" pitchFamily="34" charset="0"/>
              <a:buChar char="•"/>
            </a:pPr>
            <a:r>
              <a:rPr lang="en-US" sz="1600"/>
              <a:t>Understand the most popular terms being mentioned together with Black Friday or Cyber Monday and Walmart to study customer preferences</a:t>
            </a:r>
            <a:endParaRPr lang="en-US" sz="1600">
              <a:cs typeface="Calibri" panose="020F0502020204030204"/>
            </a:endParaRPr>
          </a:p>
          <a:p>
            <a:pPr marL="128270" indent="-128270">
              <a:lnSpc>
                <a:spcPct val="94000"/>
              </a:lnSpc>
              <a:spcAft>
                <a:spcPts val="600"/>
              </a:spcAft>
              <a:buClr>
                <a:schemeClr val="accent4"/>
              </a:buClr>
              <a:buFont typeface="Arial" panose="020B0604020202020204" pitchFamily="34" charset="0"/>
              <a:buChar char="•"/>
            </a:pPr>
            <a:r>
              <a:rPr lang="en-US" sz="1600">
                <a:cs typeface="Calibri" panose="020F0502020204030204"/>
              </a:rPr>
              <a:t>Identify and capitalize on popularity of users to find marketing opportunities</a:t>
            </a:r>
          </a:p>
          <a:p>
            <a:pPr marL="128270" indent="-128270">
              <a:lnSpc>
                <a:spcPct val="94000"/>
              </a:lnSpc>
              <a:spcAft>
                <a:spcPts val="600"/>
              </a:spcAft>
              <a:buClr>
                <a:schemeClr val="accent4"/>
              </a:buClr>
              <a:buFont typeface="Arial" panose="020B0604020202020204" pitchFamily="34" charset="0"/>
              <a:buChar char="•"/>
            </a:pPr>
            <a:r>
              <a:rPr lang="en-US" sz="1600">
                <a:cs typeface="Calibri" panose="020F0502020204030204"/>
              </a:rPr>
              <a:t>Flexible and Reusable solution to track twitter activity and major trends</a:t>
            </a:r>
          </a:p>
          <a:p>
            <a:pPr marL="128270" indent="-128270">
              <a:lnSpc>
                <a:spcPct val="94000"/>
              </a:lnSpc>
              <a:spcAft>
                <a:spcPts val="600"/>
              </a:spcAft>
              <a:buClr>
                <a:schemeClr val="accent4"/>
              </a:buClr>
              <a:buFont typeface="Arial" panose="020B0604020202020204" pitchFamily="34" charset="0"/>
              <a:buChar char="•"/>
            </a:pPr>
            <a:endParaRPr lang="en-US">
              <a:cs typeface="Calibri" panose="020F0502020204030204"/>
            </a:endParaRPr>
          </a:p>
          <a:p>
            <a:pPr marL="128270" indent="-128270">
              <a:lnSpc>
                <a:spcPct val="94000"/>
              </a:lnSpc>
              <a:spcAft>
                <a:spcPts val="600"/>
              </a:spcAft>
              <a:buClr>
                <a:schemeClr val="accent4"/>
              </a:buClr>
              <a:buFont typeface="Arial" panose="020B0604020202020204" pitchFamily="34" charset="0"/>
              <a:buChar char="•"/>
            </a:pPr>
            <a:endParaRPr lang="en-US">
              <a:cs typeface="Calibri" panose="020F0502020204030204"/>
            </a:endParaRPr>
          </a:p>
          <a:p>
            <a:pPr marL="128270" indent="-128270">
              <a:lnSpc>
                <a:spcPct val="94000"/>
              </a:lnSpc>
              <a:spcAft>
                <a:spcPts val="600"/>
              </a:spcAft>
              <a:buClr>
                <a:schemeClr val="accent4"/>
              </a:buClr>
              <a:buFont typeface="Arial" panose="020B0604020202020204" pitchFamily="34" charset="0"/>
              <a:buChar char="•"/>
            </a:pPr>
            <a:endParaRPr lang="en-US" sz="1600">
              <a:cs typeface="Calibri" panose="020F0502020204030204"/>
            </a:endParaRPr>
          </a:p>
          <a:p>
            <a:pPr marL="128270" indent="-128270">
              <a:lnSpc>
                <a:spcPct val="94000"/>
              </a:lnSpc>
              <a:spcAft>
                <a:spcPts val="600"/>
              </a:spcAft>
              <a:buClr>
                <a:schemeClr val="accent4"/>
              </a:buClr>
              <a:buFont typeface="Arial" panose="020B0604020202020204" pitchFamily="34" charset="0"/>
              <a:buChar char="•"/>
            </a:pPr>
            <a:endParaRPr lang="en-US" sz="1600">
              <a:cs typeface="Calibri" panose="020F0502020204030204"/>
            </a:endParaRPr>
          </a:p>
          <a:p>
            <a:pPr marL="128270" indent="-128270">
              <a:lnSpc>
                <a:spcPct val="94000"/>
              </a:lnSpc>
              <a:spcAft>
                <a:spcPts val="600"/>
              </a:spcAft>
              <a:buClr>
                <a:schemeClr val="accent4"/>
              </a:buClr>
              <a:buFont typeface="Arial" panose="020B0604020202020204" pitchFamily="34" charset="0"/>
              <a:buChar char="•"/>
            </a:pPr>
            <a:endParaRPr lang="en-US" sz="1200">
              <a:cs typeface="Calibri" panose="020F0502020204030204"/>
            </a:endParaRPr>
          </a:p>
          <a:p>
            <a:pPr marL="128270" indent="-128270">
              <a:lnSpc>
                <a:spcPct val="94000"/>
              </a:lnSpc>
              <a:spcAft>
                <a:spcPts val="600"/>
              </a:spcAft>
              <a:buClr>
                <a:schemeClr val="accent4"/>
              </a:buClr>
              <a:buFont typeface="Arial" panose="020B0604020202020204" pitchFamily="34" charset="0"/>
              <a:buChar char="•"/>
            </a:pPr>
            <a:endParaRPr lang="en-US" sz="1050">
              <a:cs typeface="Calibri" panose="020F0502020204030204"/>
            </a:endParaRPr>
          </a:p>
        </p:txBody>
      </p:sp>
      <p:sp>
        <p:nvSpPr>
          <p:cNvPr id="10" name="TextBox 2">
            <a:extLst>
              <a:ext uri="{FF2B5EF4-FFF2-40B4-BE49-F238E27FC236}">
                <a16:creationId xmlns:a16="http://schemas.microsoft.com/office/drawing/2014/main" id="{37595147-2165-4C36-84B5-F1D2FF22CD9A}"/>
              </a:ext>
            </a:extLst>
          </p:cNvPr>
          <p:cNvSpPr txBox="1"/>
          <p:nvPr/>
        </p:nvSpPr>
        <p:spPr>
          <a:xfrm>
            <a:off x="583152" y="2199289"/>
            <a:ext cx="4859572" cy="640080"/>
          </a:xfrm>
          <a:prstGeom prst="rect">
            <a:avLst/>
          </a:prstGeom>
          <a:solidFill>
            <a:srgbClr val="2683C6"/>
          </a:solidFill>
        </p:spPr>
        <p:txBody>
          <a:bodyPr wrap="square" lIns="182880" tIns="91440" rIns="182880" bIns="91440" rtlCol="0" anchor="ctr" anchorCtr="0">
            <a:spAutoFit/>
          </a:bodyPr>
          <a:lstStyle/>
          <a:p>
            <a:pPr algn="ctr"/>
            <a:r>
              <a:rPr lang="en-US" sz="2000" b="1">
                <a:solidFill>
                  <a:srgbClr val="FFFFFF"/>
                </a:solidFill>
              </a:rPr>
              <a:t>Motivation</a:t>
            </a:r>
          </a:p>
        </p:txBody>
      </p:sp>
      <p:sp>
        <p:nvSpPr>
          <p:cNvPr id="11" name="TextBox 3">
            <a:extLst>
              <a:ext uri="{FF2B5EF4-FFF2-40B4-BE49-F238E27FC236}">
                <a16:creationId xmlns:a16="http://schemas.microsoft.com/office/drawing/2014/main" id="{9C0FE2D7-DA69-47E9-AE48-D05FF7802305}"/>
              </a:ext>
            </a:extLst>
          </p:cNvPr>
          <p:cNvSpPr txBox="1"/>
          <p:nvPr/>
        </p:nvSpPr>
        <p:spPr>
          <a:xfrm>
            <a:off x="6194613" y="2211250"/>
            <a:ext cx="5059680" cy="640080"/>
          </a:xfrm>
          <a:prstGeom prst="rect">
            <a:avLst/>
          </a:prstGeom>
          <a:solidFill>
            <a:srgbClr val="1CADE4"/>
          </a:solidFill>
        </p:spPr>
        <p:txBody>
          <a:bodyPr wrap="square" lIns="182880" tIns="91440" rIns="182880" bIns="91440" rtlCol="0" anchor="ctr" anchorCtr="0">
            <a:spAutoFit/>
          </a:bodyPr>
          <a:lstStyle/>
          <a:p>
            <a:pPr algn="ctr"/>
            <a:r>
              <a:rPr lang="en-US" sz="2000" b="1">
                <a:solidFill>
                  <a:srgbClr val="FFFFFF"/>
                </a:solidFill>
              </a:rPr>
              <a:t>Goal</a:t>
            </a:r>
          </a:p>
        </p:txBody>
      </p:sp>
      <p:pic>
        <p:nvPicPr>
          <p:cNvPr id="16" name="图片 15">
            <a:extLst>
              <a:ext uri="{FF2B5EF4-FFF2-40B4-BE49-F238E27FC236}">
                <a16:creationId xmlns:a16="http://schemas.microsoft.com/office/drawing/2014/main" id="{CDEA8619-9C72-4703-818D-0ECA24314488}"/>
              </a:ext>
            </a:extLst>
          </p:cNvPr>
          <p:cNvPicPr>
            <a:picLocks noChangeAspect="1"/>
          </p:cNvPicPr>
          <p:nvPr/>
        </p:nvPicPr>
        <p:blipFill rotWithShape="1">
          <a:blip r:embed="rId2"/>
          <a:srcRect t="13176" r="39459" b="20320"/>
          <a:stretch/>
        </p:blipFill>
        <p:spPr>
          <a:xfrm>
            <a:off x="10946278" y="3962"/>
            <a:ext cx="1245721" cy="364908"/>
          </a:xfrm>
          <a:prstGeom prst="rect">
            <a:avLst/>
          </a:prstGeom>
        </p:spPr>
      </p:pic>
      <p:pic>
        <p:nvPicPr>
          <p:cNvPr id="17" name="Picture 2" descr="Image result for walmart logo">
            <a:extLst>
              <a:ext uri="{FF2B5EF4-FFF2-40B4-BE49-F238E27FC236}">
                <a16:creationId xmlns:a16="http://schemas.microsoft.com/office/drawing/2014/main" id="{6D1CB886-9943-4628-A46E-B778014745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986" b="25932"/>
          <a:stretch/>
        </p:blipFill>
        <p:spPr bwMode="auto">
          <a:xfrm>
            <a:off x="9804177" y="3962"/>
            <a:ext cx="1245720" cy="364908"/>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descr="图片包含 游戏机, 画&#10;&#10;描述已自动生成">
            <a:extLst>
              <a:ext uri="{FF2B5EF4-FFF2-40B4-BE49-F238E27FC236}">
                <a16:creationId xmlns:a16="http://schemas.microsoft.com/office/drawing/2014/main" id="{57A6B014-B53D-496D-8CD9-BC01350FC6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926" y="2229852"/>
            <a:ext cx="638756" cy="638756"/>
          </a:xfrm>
          <a:prstGeom prst="rect">
            <a:avLst/>
          </a:prstGeom>
        </p:spPr>
      </p:pic>
      <p:pic>
        <p:nvPicPr>
          <p:cNvPr id="23" name="图片 22" descr="图片包含 游戏机, 画&#10;&#10;描述已自动生成">
            <a:extLst>
              <a:ext uri="{FF2B5EF4-FFF2-40B4-BE49-F238E27FC236}">
                <a16:creationId xmlns:a16="http://schemas.microsoft.com/office/drawing/2014/main" id="{C010AF9D-28CA-407E-9143-1105248DE9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2182" y="2219563"/>
            <a:ext cx="619806" cy="619806"/>
          </a:xfrm>
          <a:prstGeom prst="rect">
            <a:avLst/>
          </a:prstGeom>
        </p:spPr>
      </p:pic>
    </p:spTree>
    <p:extLst>
      <p:ext uri="{BB962C8B-B14F-4D97-AF65-F5344CB8AC3E}">
        <p14:creationId xmlns:p14="http://schemas.microsoft.com/office/powerpoint/2010/main" val="186112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300"/>
                                        <p:tgtEl>
                                          <p:spTgt spid="6"/>
                                        </p:tgtEl>
                                      </p:cBhvr>
                                    </p:animEffect>
                                  </p:childTnLst>
                                </p:cTn>
                              </p:par>
                              <p:par>
                                <p:cTn id="16" presetID="35" presetClass="path" presetSubtype="0" accel="50000" decel="50000" fill="hold" grpId="1" nodeType="withEffect">
                                  <p:stCondLst>
                                    <p:cond delay="0"/>
                                  </p:stCondLst>
                                  <p:childTnLst>
                                    <p:animMotion origin="layout" path="M 3.75E-6 -7.40741E-7 L -0.04141 -7.40741E-7 " pathEditMode="relative" rAng="0" ptsTypes="AA">
                                      <p:cBhvr>
                                        <p:cTn id="17" dur="300" spd="-100000" fill="hold"/>
                                        <p:tgtEl>
                                          <p:spTgt spid="6"/>
                                        </p:tgtEl>
                                        <p:attrNameLst>
                                          <p:attrName>ppt_x</p:attrName>
                                          <p:attrName>ppt_y</p:attrName>
                                        </p:attrNameLst>
                                      </p:cBhvr>
                                      <p:rCtr x="-2070" y="0"/>
                                    </p:animMotion>
                                  </p:childTnLst>
                                </p:cTn>
                              </p:par>
                            </p:childTnLst>
                          </p:cTn>
                        </p:par>
                        <p:par>
                          <p:cTn id="18" fill="hold">
                            <p:stCondLst>
                              <p:cond delay="3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3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AAD31-B0EE-4999-9467-2A3CB9181768}"/>
              </a:ext>
            </a:extLst>
          </p:cNvPr>
          <p:cNvSpPr>
            <a:spLocks noGrp="1"/>
          </p:cNvSpPr>
          <p:nvPr>
            <p:ph type="title"/>
          </p:nvPr>
        </p:nvSpPr>
        <p:spPr>
          <a:xfrm>
            <a:off x="1097280" y="286603"/>
            <a:ext cx="10058400" cy="1450757"/>
          </a:xfrm>
        </p:spPr>
        <p:txBody>
          <a:bodyPr>
            <a:normAutofit/>
          </a:bodyPr>
          <a:lstStyle/>
          <a:p>
            <a:r>
              <a:rPr lang="en-US"/>
              <a:t>Question</a:t>
            </a:r>
            <a:r>
              <a:rPr lang="en-US" altLang="zh-CN"/>
              <a:t>s</a:t>
            </a:r>
            <a:endParaRPr lang="en-US"/>
          </a:p>
        </p:txBody>
      </p:sp>
      <p:pic>
        <p:nvPicPr>
          <p:cNvPr id="6" name="图片 5">
            <a:extLst>
              <a:ext uri="{FF2B5EF4-FFF2-40B4-BE49-F238E27FC236}">
                <a16:creationId xmlns:a16="http://schemas.microsoft.com/office/drawing/2014/main" id="{1C363CE4-FA5E-44C5-B6CF-DF2DDBCEA9A8}"/>
              </a:ext>
            </a:extLst>
          </p:cNvPr>
          <p:cNvPicPr>
            <a:picLocks noChangeAspect="1"/>
          </p:cNvPicPr>
          <p:nvPr/>
        </p:nvPicPr>
        <p:blipFill rotWithShape="1">
          <a:blip r:embed="rId3"/>
          <a:srcRect t="13176" r="39459" b="20320"/>
          <a:stretch/>
        </p:blipFill>
        <p:spPr>
          <a:xfrm>
            <a:off x="10946278" y="3962"/>
            <a:ext cx="1245721" cy="364908"/>
          </a:xfrm>
          <a:prstGeom prst="rect">
            <a:avLst/>
          </a:prstGeom>
        </p:spPr>
      </p:pic>
      <p:pic>
        <p:nvPicPr>
          <p:cNvPr id="7" name="Picture 2" descr="Image result for walmart logo">
            <a:extLst>
              <a:ext uri="{FF2B5EF4-FFF2-40B4-BE49-F238E27FC236}">
                <a16:creationId xmlns:a16="http://schemas.microsoft.com/office/drawing/2014/main" id="{6C8737A8-D7BC-405A-BB86-02FFFA2185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986" b="25932"/>
          <a:stretch/>
        </p:blipFill>
        <p:spPr bwMode="auto">
          <a:xfrm>
            <a:off x="9804177" y="3962"/>
            <a:ext cx="1245720" cy="3649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561DE41D-D2E6-4747-AD45-828D7E52471C}"/>
              </a:ext>
            </a:extLst>
          </p:cNvPr>
          <p:cNvGrpSpPr/>
          <p:nvPr/>
        </p:nvGrpSpPr>
        <p:grpSpPr>
          <a:xfrm>
            <a:off x="1257920" y="2396431"/>
            <a:ext cx="9308360" cy="3368233"/>
            <a:chOff x="1799992" y="2765265"/>
            <a:chExt cx="7627460" cy="2579263"/>
          </a:xfrm>
        </p:grpSpPr>
        <p:pic>
          <p:nvPicPr>
            <p:cNvPr id="20" name="Graphic 19">
              <a:extLst>
                <a:ext uri="{FF2B5EF4-FFF2-40B4-BE49-F238E27FC236}">
                  <a16:creationId xmlns:a16="http://schemas.microsoft.com/office/drawing/2014/main" id="{9A73187D-308E-41FF-AA64-114B916C1C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68684" y="3235632"/>
              <a:ext cx="557992" cy="557992"/>
            </a:xfrm>
            <a:prstGeom prst="rect">
              <a:avLst/>
            </a:prstGeom>
          </p:spPr>
        </p:pic>
        <p:grpSp>
          <p:nvGrpSpPr>
            <p:cNvPr id="17" name="Group 25">
              <a:extLst>
                <a:ext uri="{FF2B5EF4-FFF2-40B4-BE49-F238E27FC236}">
                  <a16:creationId xmlns:a16="http://schemas.microsoft.com/office/drawing/2014/main" id="{5A0F9057-7818-477A-8744-41674F8ED9D8}"/>
                </a:ext>
              </a:extLst>
            </p:cNvPr>
            <p:cNvGrpSpPr/>
            <p:nvPr/>
          </p:nvGrpSpPr>
          <p:grpSpPr>
            <a:xfrm>
              <a:off x="6850981" y="3850021"/>
              <a:ext cx="2576471" cy="1421192"/>
              <a:chOff x="5809260" y="2321439"/>
              <a:chExt cx="2576471" cy="1421192"/>
            </a:xfrm>
          </p:grpSpPr>
          <p:sp>
            <p:nvSpPr>
              <p:cNvPr id="18" name="Freeform 17">
                <a:extLst>
                  <a:ext uri="{FF2B5EF4-FFF2-40B4-BE49-F238E27FC236}">
                    <a16:creationId xmlns:a16="http://schemas.microsoft.com/office/drawing/2014/main" id="{9E718096-4162-4862-A926-37D87B2360F8}"/>
                  </a:ext>
                </a:extLst>
              </p:cNvPr>
              <p:cNvSpPr>
                <a:spLocks/>
              </p:cNvSpPr>
              <p:nvPr/>
            </p:nvSpPr>
            <p:spPr bwMode="auto">
              <a:xfrm>
                <a:off x="7658548" y="2321439"/>
                <a:ext cx="727183" cy="1421192"/>
              </a:xfrm>
              <a:custGeom>
                <a:avLst/>
                <a:gdLst>
                  <a:gd name="T0" fmla="*/ 0 w 548"/>
                  <a:gd name="T1" fmla="*/ 916 h 1071"/>
                  <a:gd name="T2" fmla="*/ 0 w 548"/>
                  <a:gd name="T3" fmla="*/ 1071 h 1071"/>
                  <a:gd name="T4" fmla="*/ 548 w 548"/>
                  <a:gd name="T5" fmla="*/ 533 h 1071"/>
                  <a:gd name="T6" fmla="*/ 0 w 548"/>
                  <a:gd name="T7" fmla="*/ 0 h 1071"/>
                  <a:gd name="T8" fmla="*/ 0 w 548"/>
                  <a:gd name="T9" fmla="*/ 155 h 1071"/>
                </a:gdLst>
                <a:ahLst/>
                <a:cxnLst>
                  <a:cxn ang="0">
                    <a:pos x="T0" y="T1"/>
                  </a:cxn>
                  <a:cxn ang="0">
                    <a:pos x="T2" y="T3"/>
                  </a:cxn>
                  <a:cxn ang="0">
                    <a:pos x="T4" y="T5"/>
                  </a:cxn>
                  <a:cxn ang="0">
                    <a:pos x="T6" y="T7"/>
                  </a:cxn>
                  <a:cxn ang="0">
                    <a:pos x="T8" y="T9"/>
                  </a:cxn>
                </a:cxnLst>
                <a:rect l="0" t="0" r="r" b="b"/>
                <a:pathLst>
                  <a:path w="548" h="1071">
                    <a:moveTo>
                      <a:pt x="0" y="916"/>
                    </a:moveTo>
                    <a:lnTo>
                      <a:pt x="0" y="1071"/>
                    </a:lnTo>
                    <a:lnTo>
                      <a:pt x="548" y="533"/>
                    </a:lnTo>
                    <a:lnTo>
                      <a:pt x="0" y="0"/>
                    </a:lnTo>
                    <a:lnTo>
                      <a:pt x="0" y="155"/>
                    </a:lnTo>
                  </a:path>
                </a:pathLst>
              </a:custGeom>
              <a:noFill/>
              <a:ln w="4127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8">
                <a:extLst>
                  <a:ext uri="{FF2B5EF4-FFF2-40B4-BE49-F238E27FC236}">
                    <a16:creationId xmlns:a16="http://schemas.microsoft.com/office/drawing/2014/main" id="{C8C4F677-29CE-4975-B9D9-3755E0EDE076}"/>
                  </a:ext>
                </a:extLst>
              </p:cNvPr>
              <p:cNvSpPr>
                <a:spLocks noChangeShapeType="1"/>
              </p:cNvSpPr>
              <p:nvPr/>
            </p:nvSpPr>
            <p:spPr bwMode="auto">
              <a:xfrm>
                <a:off x="6687201" y="3536950"/>
                <a:ext cx="971347" cy="0"/>
              </a:xfrm>
              <a:prstGeom prst="line">
                <a:avLst/>
              </a:prstGeom>
              <a:noFill/>
              <a:ln w="41275"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9">
                <a:extLst>
                  <a:ext uri="{FF2B5EF4-FFF2-40B4-BE49-F238E27FC236}">
                    <a16:creationId xmlns:a16="http://schemas.microsoft.com/office/drawing/2014/main" id="{9012EB00-51A2-4165-BD41-263ED387B8A1}"/>
                  </a:ext>
                </a:extLst>
              </p:cNvPr>
              <p:cNvSpPr>
                <a:spLocks noChangeShapeType="1"/>
              </p:cNvSpPr>
              <p:nvPr/>
            </p:nvSpPr>
            <p:spPr bwMode="auto">
              <a:xfrm flipH="1" flipV="1">
                <a:off x="5809260" y="2527118"/>
                <a:ext cx="1849285" cy="2"/>
              </a:xfrm>
              <a:prstGeom prst="line">
                <a:avLst/>
              </a:prstGeom>
              <a:noFill/>
              <a:ln w="41275"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28">
              <a:extLst>
                <a:ext uri="{FF2B5EF4-FFF2-40B4-BE49-F238E27FC236}">
                  <a16:creationId xmlns:a16="http://schemas.microsoft.com/office/drawing/2014/main" id="{A6465E29-3140-4B4B-8F26-89A0C0B43AD2}"/>
                </a:ext>
              </a:extLst>
            </p:cNvPr>
            <p:cNvGrpSpPr/>
            <p:nvPr/>
          </p:nvGrpSpPr>
          <p:grpSpPr>
            <a:xfrm>
              <a:off x="1799992" y="2840191"/>
              <a:ext cx="2543750" cy="1413230"/>
              <a:chOff x="758270" y="1311610"/>
              <a:chExt cx="2543750" cy="1413230"/>
            </a:xfrm>
          </p:grpSpPr>
          <p:sp>
            <p:nvSpPr>
              <p:cNvPr id="24" name="Freeform 14">
                <a:extLst>
                  <a:ext uri="{FF2B5EF4-FFF2-40B4-BE49-F238E27FC236}">
                    <a16:creationId xmlns:a16="http://schemas.microsoft.com/office/drawing/2014/main" id="{AEA96267-83EF-4E6C-B3A5-F5B3AC6E0FB2}"/>
                  </a:ext>
                </a:extLst>
              </p:cNvPr>
              <p:cNvSpPr>
                <a:spLocks/>
              </p:cNvSpPr>
              <p:nvPr/>
            </p:nvSpPr>
            <p:spPr bwMode="auto">
              <a:xfrm>
                <a:off x="758270" y="1311610"/>
                <a:ext cx="727183" cy="1413230"/>
              </a:xfrm>
              <a:custGeom>
                <a:avLst/>
                <a:gdLst>
                  <a:gd name="T0" fmla="*/ 548 w 548"/>
                  <a:gd name="T1" fmla="*/ 149 h 1065"/>
                  <a:gd name="T2" fmla="*/ 548 w 548"/>
                  <a:gd name="T3" fmla="*/ 0 h 1065"/>
                  <a:gd name="T4" fmla="*/ 0 w 548"/>
                  <a:gd name="T5" fmla="*/ 532 h 1065"/>
                  <a:gd name="T6" fmla="*/ 548 w 548"/>
                  <a:gd name="T7" fmla="*/ 1065 h 1065"/>
                  <a:gd name="T8" fmla="*/ 548 w 548"/>
                  <a:gd name="T9" fmla="*/ 916 h 1065"/>
                </a:gdLst>
                <a:ahLst/>
                <a:cxnLst>
                  <a:cxn ang="0">
                    <a:pos x="T0" y="T1"/>
                  </a:cxn>
                  <a:cxn ang="0">
                    <a:pos x="T2" y="T3"/>
                  </a:cxn>
                  <a:cxn ang="0">
                    <a:pos x="T4" y="T5"/>
                  </a:cxn>
                  <a:cxn ang="0">
                    <a:pos x="T6" y="T7"/>
                  </a:cxn>
                  <a:cxn ang="0">
                    <a:pos x="T8" y="T9"/>
                  </a:cxn>
                </a:cxnLst>
                <a:rect l="0" t="0" r="r" b="b"/>
                <a:pathLst>
                  <a:path w="548" h="1065">
                    <a:moveTo>
                      <a:pt x="548" y="149"/>
                    </a:moveTo>
                    <a:lnTo>
                      <a:pt x="548" y="0"/>
                    </a:lnTo>
                    <a:lnTo>
                      <a:pt x="0" y="532"/>
                    </a:lnTo>
                    <a:lnTo>
                      <a:pt x="548" y="1065"/>
                    </a:lnTo>
                    <a:lnTo>
                      <a:pt x="548" y="916"/>
                    </a:lnTo>
                  </a:path>
                </a:pathLst>
              </a:custGeom>
              <a:noFill/>
              <a:ln w="4127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0CBDF0C3-36FD-4393-B0CC-56ACB52390AE}"/>
                  </a:ext>
                </a:extLst>
              </p:cNvPr>
              <p:cNvSpPr>
                <a:spLocks noChangeShapeType="1"/>
              </p:cNvSpPr>
              <p:nvPr/>
            </p:nvSpPr>
            <p:spPr bwMode="auto">
              <a:xfrm flipH="1">
                <a:off x="1485453" y="1509330"/>
                <a:ext cx="971347" cy="0"/>
              </a:xfrm>
              <a:prstGeom prst="line">
                <a:avLst/>
              </a:prstGeom>
              <a:noFill/>
              <a:ln w="41275"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5">
                <a:extLst>
                  <a:ext uri="{FF2B5EF4-FFF2-40B4-BE49-F238E27FC236}">
                    <a16:creationId xmlns:a16="http://schemas.microsoft.com/office/drawing/2014/main" id="{F0081F2F-6200-4472-B9C8-1082CE86468B}"/>
                  </a:ext>
                </a:extLst>
              </p:cNvPr>
              <p:cNvSpPr>
                <a:spLocks noChangeShapeType="1"/>
              </p:cNvSpPr>
              <p:nvPr/>
            </p:nvSpPr>
            <p:spPr bwMode="auto">
              <a:xfrm flipH="1" flipV="1">
                <a:off x="1485451" y="2527120"/>
                <a:ext cx="1816569" cy="12454"/>
              </a:xfrm>
              <a:prstGeom prst="line">
                <a:avLst/>
              </a:prstGeom>
              <a:noFill/>
              <a:ln w="41275"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0" name="Oval 29">
              <a:extLst>
                <a:ext uri="{FF2B5EF4-FFF2-40B4-BE49-F238E27FC236}">
                  <a16:creationId xmlns:a16="http://schemas.microsoft.com/office/drawing/2014/main" id="{04A11151-ED32-48A6-8543-83AAA333AED2}"/>
                </a:ext>
              </a:extLst>
            </p:cNvPr>
            <p:cNvSpPr/>
            <p:nvPr/>
          </p:nvSpPr>
          <p:spPr>
            <a:xfrm>
              <a:off x="3512790" y="2765265"/>
              <a:ext cx="557992" cy="557992"/>
            </a:xfrm>
            <a:prstGeom prst="ellipse">
              <a:avLst/>
            </a:prstGeom>
            <a:solidFill>
              <a:schemeClr val="accent1">
                <a:alpha val="80000"/>
              </a:schemeClr>
            </a:solidFill>
            <a:ln w="4127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a:solidFill>
                    <a:srgbClr val="FFFFFF"/>
                  </a:solidFill>
                </a:rPr>
                <a:t>01</a:t>
              </a:r>
            </a:p>
          </p:txBody>
        </p:sp>
        <p:sp>
          <p:nvSpPr>
            <p:cNvPr id="31" name="Oval 30">
              <a:extLst>
                <a:ext uri="{FF2B5EF4-FFF2-40B4-BE49-F238E27FC236}">
                  <a16:creationId xmlns:a16="http://schemas.microsoft.com/office/drawing/2014/main" id="{DB397070-4F1A-47CC-B463-C3F07270CE29}"/>
                </a:ext>
              </a:extLst>
            </p:cNvPr>
            <p:cNvSpPr/>
            <p:nvPr/>
          </p:nvSpPr>
          <p:spPr>
            <a:xfrm>
              <a:off x="7147036" y="4786536"/>
              <a:ext cx="557992" cy="557992"/>
            </a:xfrm>
            <a:prstGeom prst="ellipse">
              <a:avLst/>
            </a:prstGeom>
            <a:solidFill>
              <a:schemeClr val="accent1">
                <a:alpha val="80000"/>
              </a:schemeClr>
            </a:solidFill>
            <a:ln w="4127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a:solidFill>
                    <a:srgbClr val="FFFFFF"/>
                  </a:solidFill>
                </a:rPr>
                <a:t>02</a:t>
              </a:r>
            </a:p>
          </p:txBody>
        </p:sp>
      </p:grpSp>
      <p:sp>
        <p:nvSpPr>
          <p:cNvPr id="36" name="矩形 35">
            <a:extLst>
              <a:ext uri="{FF2B5EF4-FFF2-40B4-BE49-F238E27FC236}">
                <a16:creationId xmlns:a16="http://schemas.microsoft.com/office/drawing/2014/main" id="{46719DD2-6AB4-4DBF-A2BD-5EF1BD19168C}"/>
              </a:ext>
            </a:extLst>
          </p:cNvPr>
          <p:cNvSpPr/>
          <p:nvPr/>
        </p:nvSpPr>
        <p:spPr>
          <a:xfrm>
            <a:off x="4218198" y="2168419"/>
            <a:ext cx="7459252" cy="1635063"/>
          </a:xfrm>
          <a:prstGeom prst="rect">
            <a:avLst/>
          </a:prstGeom>
        </p:spPr>
        <p:txBody>
          <a:bodyPr wrap="square" anchor="t">
            <a:spAutoFit/>
          </a:bodyPr>
          <a:lstStyle/>
          <a:p>
            <a:pPr marL="128270" indent="-128270">
              <a:lnSpc>
                <a:spcPct val="94000"/>
              </a:lnSpc>
              <a:spcAft>
                <a:spcPts val="600"/>
              </a:spcAft>
              <a:buClr>
                <a:schemeClr val="accent4"/>
              </a:buClr>
              <a:buFont typeface="Arial" panose="020B0604020202020204" pitchFamily="34" charset="0"/>
              <a:buChar char="•"/>
            </a:pPr>
            <a:r>
              <a:rPr lang="en-US" sz="1600"/>
              <a:t>What are the most popular hashtags used while tweeting about Walmart and Black Friday or Cyber Monday?</a:t>
            </a:r>
            <a:endParaRPr lang="en-US" sz="1600">
              <a:cs typeface="Calibri"/>
            </a:endParaRPr>
          </a:p>
          <a:p>
            <a:pPr marL="128270" indent="-128270">
              <a:lnSpc>
                <a:spcPct val="94000"/>
              </a:lnSpc>
              <a:spcAft>
                <a:spcPts val="600"/>
              </a:spcAft>
              <a:buClr>
                <a:schemeClr val="accent4"/>
              </a:buClr>
              <a:buFont typeface="Arial" panose="020B0604020202020204" pitchFamily="34" charset="0"/>
              <a:buChar char="•"/>
            </a:pPr>
            <a:r>
              <a:rPr lang="en-US" sz="1600"/>
              <a:t>Are these tweets positive, negative or neutral when mentioning Black Friday or Cyber Monday and Walmart?</a:t>
            </a:r>
          </a:p>
          <a:p>
            <a:pPr marL="128270" indent="-128270">
              <a:lnSpc>
                <a:spcPct val="94000"/>
              </a:lnSpc>
              <a:spcAft>
                <a:spcPts val="600"/>
              </a:spcAft>
              <a:buClr>
                <a:schemeClr val="accent4"/>
              </a:buClr>
              <a:buFont typeface="Arial" panose="020B0604020202020204" pitchFamily="34" charset="0"/>
              <a:buChar char="•"/>
            </a:pPr>
            <a:r>
              <a:rPr lang="en-US" sz="1600"/>
              <a:t>What is the level of social activity on twitter over time during the Thanksgiving weekend?</a:t>
            </a:r>
            <a:endParaRPr lang="en-US" sz="1600">
              <a:cs typeface="Calibri" panose="020F0502020204030204"/>
            </a:endParaRPr>
          </a:p>
        </p:txBody>
      </p:sp>
      <p:sp>
        <p:nvSpPr>
          <p:cNvPr id="38" name="TextBox 3">
            <a:extLst>
              <a:ext uri="{FF2B5EF4-FFF2-40B4-BE49-F238E27FC236}">
                <a16:creationId xmlns:a16="http://schemas.microsoft.com/office/drawing/2014/main" id="{74D486E5-4BA6-4D54-98D5-213D05844BDA}"/>
              </a:ext>
            </a:extLst>
          </p:cNvPr>
          <p:cNvSpPr txBox="1"/>
          <p:nvPr/>
        </p:nvSpPr>
        <p:spPr>
          <a:xfrm>
            <a:off x="4257119" y="1737360"/>
            <a:ext cx="5059680" cy="492443"/>
          </a:xfrm>
          <a:prstGeom prst="rect">
            <a:avLst/>
          </a:prstGeom>
          <a:noFill/>
        </p:spPr>
        <p:txBody>
          <a:bodyPr wrap="square" lIns="182880" tIns="91440" rIns="182880" bIns="91440" rtlCol="0" anchor="ctr" anchorCtr="0">
            <a:spAutoFit/>
          </a:bodyPr>
          <a:lstStyle/>
          <a:p>
            <a:r>
              <a:rPr lang="en-US" sz="2000" b="1"/>
              <a:t>Initial Questions (focus on the tweets)</a:t>
            </a:r>
          </a:p>
        </p:txBody>
      </p:sp>
      <p:sp>
        <p:nvSpPr>
          <p:cNvPr id="39" name="TextBox 3">
            <a:extLst>
              <a:ext uri="{FF2B5EF4-FFF2-40B4-BE49-F238E27FC236}">
                <a16:creationId xmlns:a16="http://schemas.microsoft.com/office/drawing/2014/main" id="{80877805-FC43-4716-B6B4-D9AF2DB37D0F}"/>
              </a:ext>
            </a:extLst>
          </p:cNvPr>
          <p:cNvSpPr txBox="1"/>
          <p:nvPr/>
        </p:nvSpPr>
        <p:spPr>
          <a:xfrm>
            <a:off x="4363314" y="3813003"/>
            <a:ext cx="3058707" cy="492443"/>
          </a:xfrm>
          <a:prstGeom prst="rect">
            <a:avLst/>
          </a:prstGeom>
          <a:noFill/>
          <a:ln w="38100">
            <a:solidFill>
              <a:srgbClr val="1CADE4"/>
            </a:solidFill>
          </a:ln>
        </p:spPr>
        <p:txBody>
          <a:bodyPr wrap="square" lIns="182880" tIns="91440" rIns="182880" bIns="91440" rtlCol="0" anchor="ctr" anchorCtr="0">
            <a:spAutoFit/>
          </a:bodyPr>
          <a:lstStyle/>
          <a:p>
            <a:r>
              <a:rPr lang="en-US" sz="2000" b="1"/>
              <a:t>E</a:t>
            </a:r>
            <a:r>
              <a:rPr lang="en-US" altLang="zh-CN" sz="2000" b="1"/>
              <a:t>volvement of Questions</a:t>
            </a:r>
            <a:endParaRPr lang="en-US" sz="2000" b="1"/>
          </a:p>
        </p:txBody>
      </p:sp>
      <p:pic>
        <p:nvPicPr>
          <p:cNvPr id="9" name="图片 8" descr="图片包含 游戏机, 标志, 画, 灯光&#10;&#10;描述已自动生成">
            <a:extLst>
              <a:ext uri="{FF2B5EF4-FFF2-40B4-BE49-F238E27FC236}">
                <a16:creationId xmlns:a16="http://schemas.microsoft.com/office/drawing/2014/main" id="{11497139-8E24-4F3C-8C1C-9EFE01ACFA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61875" y="4356113"/>
            <a:ext cx="775617" cy="775617"/>
          </a:xfrm>
          <a:prstGeom prst="rect">
            <a:avLst/>
          </a:prstGeom>
        </p:spPr>
      </p:pic>
      <p:sp>
        <p:nvSpPr>
          <p:cNvPr id="40" name="矩形 39">
            <a:extLst>
              <a:ext uri="{FF2B5EF4-FFF2-40B4-BE49-F238E27FC236}">
                <a16:creationId xmlns:a16="http://schemas.microsoft.com/office/drawing/2014/main" id="{EC49D0EE-6D7F-4200-B439-34CFCF05E82C}"/>
              </a:ext>
            </a:extLst>
          </p:cNvPr>
          <p:cNvSpPr/>
          <p:nvPr/>
        </p:nvSpPr>
        <p:spPr>
          <a:xfrm>
            <a:off x="1043522" y="4842827"/>
            <a:ext cx="6321503" cy="1480534"/>
          </a:xfrm>
          <a:prstGeom prst="rect">
            <a:avLst/>
          </a:prstGeom>
        </p:spPr>
        <p:txBody>
          <a:bodyPr wrap="square" anchor="t">
            <a:spAutoFit/>
          </a:bodyPr>
          <a:lstStyle/>
          <a:p>
            <a:pPr marL="128270" indent="-128270">
              <a:lnSpc>
                <a:spcPct val="94000"/>
              </a:lnSpc>
              <a:spcAft>
                <a:spcPts val="600"/>
              </a:spcAft>
              <a:buClr>
                <a:schemeClr val="accent4"/>
              </a:buClr>
              <a:buFont typeface="Arial" panose="020B0604020202020204" pitchFamily="34" charset="0"/>
              <a:buChar char="•"/>
            </a:pPr>
            <a:r>
              <a:rPr lang="en-US" sz="1600"/>
              <a:t>What </a:t>
            </a:r>
            <a:r>
              <a:rPr lang="en-US" altLang="zh-CN" sz="1600">
                <a:ea typeface="宋体"/>
              </a:rPr>
              <a:t>are the popular platforms being used to tweet?</a:t>
            </a:r>
            <a:endParaRPr lang="en-US" sz="1600"/>
          </a:p>
          <a:p>
            <a:pPr marL="128270" indent="-128270">
              <a:lnSpc>
                <a:spcPct val="94000"/>
              </a:lnSpc>
              <a:spcAft>
                <a:spcPts val="600"/>
              </a:spcAft>
              <a:buClr>
                <a:schemeClr val="accent4"/>
              </a:buClr>
              <a:buFont typeface="Arial" panose="020B0604020202020204" pitchFamily="34" charset="0"/>
              <a:buChar char="•"/>
            </a:pPr>
            <a:r>
              <a:rPr lang="en-US" altLang="zh-CN" sz="1600">
                <a:ea typeface="宋体"/>
              </a:rPr>
              <a:t>Who are the most influential twitter users that mentioned Black Friday or Cyber Monday and Walmart?</a:t>
            </a:r>
            <a:endParaRPr lang="en-US" altLang="zh-CN" sz="1600">
              <a:ea typeface="宋体"/>
              <a:cs typeface="Calibri"/>
            </a:endParaRPr>
          </a:p>
          <a:p>
            <a:pPr marL="128270" indent="-128270">
              <a:lnSpc>
                <a:spcPct val="94000"/>
              </a:lnSpc>
              <a:spcAft>
                <a:spcPts val="600"/>
              </a:spcAft>
              <a:buClr>
                <a:schemeClr val="accent4"/>
              </a:buClr>
              <a:buFont typeface="Arial" panose="020B0604020202020204" pitchFamily="34" charset="0"/>
              <a:buChar char="•"/>
            </a:pPr>
            <a:r>
              <a:rPr lang="en-US" altLang="zh-CN" sz="1600">
                <a:ea typeface="宋体"/>
              </a:rPr>
              <a:t>Which users mentioned those terms the most amount of times?</a:t>
            </a:r>
            <a:endParaRPr lang="en-US" altLang="zh-CN" sz="1600">
              <a:ea typeface="宋体"/>
              <a:cs typeface="Calibri"/>
            </a:endParaRPr>
          </a:p>
          <a:p>
            <a:pPr marL="128270" indent="-128270">
              <a:lnSpc>
                <a:spcPct val="94000"/>
              </a:lnSpc>
              <a:spcAft>
                <a:spcPts val="600"/>
              </a:spcAft>
              <a:buClr>
                <a:schemeClr val="accent4"/>
              </a:buClr>
              <a:buFont typeface="Arial" panose="020B0604020202020204" pitchFamily="34" charset="0"/>
              <a:buChar char="•"/>
            </a:pPr>
            <a:endParaRPr lang="en-US" sz="1600">
              <a:cs typeface="Calibri" panose="020F0502020204030204"/>
            </a:endParaRPr>
          </a:p>
        </p:txBody>
      </p:sp>
      <p:sp>
        <p:nvSpPr>
          <p:cNvPr id="41" name="TextBox 3">
            <a:extLst>
              <a:ext uri="{FF2B5EF4-FFF2-40B4-BE49-F238E27FC236}">
                <a16:creationId xmlns:a16="http://schemas.microsoft.com/office/drawing/2014/main" id="{F9DAF475-C6E4-4B54-AAB2-D563784111A5}"/>
              </a:ext>
            </a:extLst>
          </p:cNvPr>
          <p:cNvSpPr txBox="1"/>
          <p:nvPr/>
        </p:nvSpPr>
        <p:spPr>
          <a:xfrm>
            <a:off x="1068107" y="4494213"/>
            <a:ext cx="5059680" cy="492443"/>
          </a:xfrm>
          <a:prstGeom prst="rect">
            <a:avLst/>
          </a:prstGeom>
          <a:noFill/>
        </p:spPr>
        <p:txBody>
          <a:bodyPr wrap="square" lIns="182880" tIns="91440" rIns="182880" bIns="91440" rtlCol="0" anchor="ctr" anchorCtr="0">
            <a:spAutoFit/>
          </a:bodyPr>
          <a:lstStyle/>
          <a:p>
            <a:r>
              <a:rPr lang="en-US" sz="2000" b="1"/>
              <a:t>N</a:t>
            </a:r>
            <a:r>
              <a:rPr lang="en-US" altLang="zh-CN" sz="2000" b="1"/>
              <a:t>ew Questions </a:t>
            </a:r>
            <a:r>
              <a:rPr lang="en-US" sz="2000" b="1"/>
              <a:t>(focus on the </a:t>
            </a:r>
            <a:r>
              <a:rPr lang="en-US" altLang="zh-CN" sz="2000" b="1"/>
              <a:t>users</a:t>
            </a:r>
            <a:r>
              <a:rPr lang="en-US" sz="2000" b="1"/>
              <a:t>)</a:t>
            </a:r>
          </a:p>
        </p:txBody>
      </p:sp>
    </p:spTree>
    <p:extLst>
      <p:ext uri="{BB962C8B-B14F-4D97-AF65-F5344CB8AC3E}">
        <p14:creationId xmlns:p14="http://schemas.microsoft.com/office/powerpoint/2010/main" val="93938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3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3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0492B-1F12-47B6-A2C7-79B61FFBD9BA}"/>
              </a:ext>
            </a:extLst>
          </p:cNvPr>
          <p:cNvSpPr>
            <a:spLocks noGrp="1"/>
          </p:cNvSpPr>
          <p:nvPr>
            <p:ph type="title"/>
          </p:nvPr>
        </p:nvSpPr>
        <p:spPr/>
        <p:txBody>
          <a:bodyPr/>
          <a:lstStyle/>
          <a:p>
            <a:r>
              <a:rPr lang="en-US"/>
              <a:t>Data – Trial 1</a:t>
            </a:r>
          </a:p>
        </p:txBody>
      </p:sp>
      <p:pic>
        <p:nvPicPr>
          <p:cNvPr id="6" name="图片 5">
            <a:extLst>
              <a:ext uri="{FF2B5EF4-FFF2-40B4-BE49-F238E27FC236}">
                <a16:creationId xmlns:a16="http://schemas.microsoft.com/office/drawing/2014/main" id="{2C4DA2DE-8232-4A20-A4F1-56F4761F2110}"/>
              </a:ext>
            </a:extLst>
          </p:cNvPr>
          <p:cNvPicPr>
            <a:picLocks noChangeAspect="1"/>
          </p:cNvPicPr>
          <p:nvPr/>
        </p:nvPicPr>
        <p:blipFill rotWithShape="1">
          <a:blip r:embed="rId3"/>
          <a:srcRect t="13176" r="39459" b="20320"/>
          <a:stretch/>
        </p:blipFill>
        <p:spPr>
          <a:xfrm>
            <a:off x="10946278" y="3962"/>
            <a:ext cx="1245721" cy="364908"/>
          </a:xfrm>
          <a:prstGeom prst="rect">
            <a:avLst/>
          </a:prstGeom>
        </p:spPr>
      </p:pic>
      <p:pic>
        <p:nvPicPr>
          <p:cNvPr id="7" name="Picture 2" descr="Image result for walmart logo">
            <a:extLst>
              <a:ext uri="{FF2B5EF4-FFF2-40B4-BE49-F238E27FC236}">
                <a16:creationId xmlns:a16="http://schemas.microsoft.com/office/drawing/2014/main" id="{95BACBA1-C243-430E-BD89-FEC9455D0A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986" b="25932"/>
          <a:stretch/>
        </p:blipFill>
        <p:spPr bwMode="auto">
          <a:xfrm>
            <a:off x="9804177" y="3962"/>
            <a:ext cx="1245720" cy="36490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5A4E0BFF-72F4-45CA-9E7D-2C0D50F8DEDE}"/>
              </a:ext>
            </a:extLst>
          </p:cNvPr>
          <p:cNvPicPr>
            <a:picLocks noChangeAspect="1"/>
          </p:cNvPicPr>
          <p:nvPr/>
        </p:nvPicPr>
        <p:blipFill>
          <a:blip r:embed="rId5"/>
          <a:stretch>
            <a:fillRect/>
          </a:stretch>
        </p:blipFill>
        <p:spPr>
          <a:xfrm>
            <a:off x="4542264" y="2354612"/>
            <a:ext cx="2514172" cy="1282492"/>
          </a:xfrm>
          <a:prstGeom prst="rect">
            <a:avLst/>
          </a:prstGeom>
        </p:spPr>
      </p:pic>
      <p:sp>
        <p:nvSpPr>
          <p:cNvPr id="8" name="内容占位符 2">
            <a:extLst>
              <a:ext uri="{FF2B5EF4-FFF2-40B4-BE49-F238E27FC236}">
                <a16:creationId xmlns:a16="http://schemas.microsoft.com/office/drawing/2014/main" id="{E77E8984-6CB7-4D19-8525-1BB4AFF862E3}"/>
              </a:ext>
            </a:extLst>
          </p:cNvPr>
          <p:cNvSpPr>
            <a:spLocks noGrp="1"/>
          </p:cNvSpPr>
          <p:nvPr>
            <p:ph idx="1"/>
          </p:nvPr>
        </p:nvSpPr>
        <p:spPr>
          <a:xfrm>
            <a:off x="1036319" y="2298351"/>
            <a:ext cx="10394035" cy="1491946"/>
          </a:xfrm>
          <a:ln w="12700">
            <a:solidFill>
              <a:srgbClr val="2683C6"/>
            </a:solidFill>
          </a:ln>
        </p:spPr>
        <p:txBody>
          <a:bodyPr vert="horz" lIns="0" tIns="45720" rIns="0" bIns="45720" rtlCol="0" anchor="t">
            <a:noAutofit/>
          </a:bodyPr>
          <a:lstStyle/>
          <a:p>
            <a:r>
              <a:rPr lang="en-US" altLang="zh-CN" sz="1400">
                <a:ea typeface="宋体"/>
              </a:rPr>
              <a:t>Source:</a:t>
            </a:r>
            <a:r>
              <a:rPr lang="zh-CN" altLang="en-US" sz="1400">
                <a:ea typeface="宋体"/>
              </a:rPr>
              <a:t> </a:t>
            </a:r>
            <a:r>
              <a:rPr lang="en-US" sz="1400">
                <a:ea typeface="+mn-lt"/>
              </a:rPr>
              <a:t>Web Data Connector by </a:t>
            </a:r>
            <a:endParaRPr lang="en-US" sz="1400">
              <a:ea typeface="+mn-lt"/>
              <a:cs typeface="+mn-lt"/>
            </a:endParaRPr>
          </a:p>
          <a:p>
            <a:r>
              <a:rPr lang="en-US" sz="1400" err="1">
                <a:ea typeface="+mn-lt"/>
              </a:rPr>
              <a:t>TableauJunkie</a:t>
            </a:r>
            <a:r>
              <a:rPr lang="en-US" sz="1400">
                <a:ea typeface="+mn-lt"/>
              </a:rPr>
              <a:t> using</a:t>
            </a:r>
            <a:r>
              <a:rPr lang="zh-CN" altLang="en-US" sz="1400">
                <a:ea typeface="宋体"/>
              </a:rPr>
              <a:t> </a:t>
            </a:r>
            <a:r>
              <a:rPr lang="en-US" altLang="zh-CN" sz="1400">
                <a:ea typeface="宋体"/>
              </a:rPr>
              <a:t>Twitter</a:t>
            </a:r>
            <a:r>
              <a:rPr lang="zh-CN" altLang="en-US" sz="1400">
                <a:ea typeface="宋体"/>
              </a:rPr>
              <a:t> </a:t>
            </a:r>
            <a:r>
              <a:rPr lang="en-US" altLang="zh-CN" sz="1400">
                <a:ea typeface="宋体"/>
              </a:rPr>
              <a:t>Search API </a:t>
            </a:r>
            <a:endParaRPr lang="en-US" altLang="zh-CN" sz="1400">
              <a:ea typeface="宋体"/>
              <a:cs typeface="Calibri"/>
            </a:endParaRPr>
          </a:p>
          <a:p>
            <a:pPr marL="0" indent="0">
              <a:buNone/>
            </a:pPr>
            <a:r>
              <a:rPr lang="en-US" sz="1400"/>
              <a:t>  Search Term: #</a:t>
            </a:r>
            <a:r>
              <a:rPr lang="en-US" sz="1400" err="1"/>
              <a:t>blackfriday</a:t>
            </a:r>
            <a:r>
              <a:rPr lang="en-US" sz="1400"/>
              <a:t> </a:t>
            </a:r>
            <a:r>
              <a:rPr lang="en-US" sz="1400" err="1"/>
              <a:t>walmart</a:t>
            </a:r>
            <a:r>
              <a:rPr lang="en-US" sz="1400"/>
              <a:t> &amp; </a:t>
            </a:r>
            <a:endParaRPr lang="en-US" sz="1400">
              <a:cs typeface="Calibri"/>
            </a:endParaRPr>
          </a:p>
          <a:p>
            <a:pPr marL="200660" lvl="1" indent="0">
              <a:buNone/>
            </a:pPr>
            <a:r>
              <a:rPr lang="en-US" sz="1400"/>
              <a:t>                        #</a:t>
            </a:r>
            <a:r>
              <a:rPr lang="en-US" sz="1400" err="1"/>
              <a:t>cybermonday</a:t>
            </a:r>
            <a:r>
              <a:rPr lang="en-US" sz="1400"/>
              <a:t> </a:t>
            </a:r>
            <a:r>
              <a:rPr lang="en-US" sz="1400" err="1"/>
              <a:t>walmart</a:t>
            </a:r>
            <a:endParaRPr lang="en-US" sz="1400">
              <a:cs typeface="Calibri" panose="020F0502020204030204"/>
            </a:endParaRPr>
          </a:p>
        </p:txBody>
      </p:sp>
      <p:sp>
        <p:nvSpPr>
          <p:cNvPr id="5" name="矩形 4">
            <a:extLst>
              <a:ext uri="{FF2B5EF4-FFF2-40B4-BE49-F238E27FC236}">
                <a16:creationId xmlns:a16="http://schemas.microsoft.com/office/drawing/2014/main" id="{AF479097-35D8-48DB-86C3-CA257B7F6CF1}"/>
              </a:ext>
            </a:extLst>
          </p:cNvPr>
          <p:cNvSpPr/>
          <p:nvPr/>
        </p:nvSpPr>
        <p:spPr>
          <a:xfrm>
            <a:off x="0" y="6087755"/>
            <a:ext cx="6096000" cy="261610"/>
          </a:xfrm>
          <a:prstGeom prst="rect">
            <a:avLst/>
          </a:prstGeom>
        </p:spPr>
        <p:txBody>
          <a:bodyPr anchor="t">
            <a:spAutoFit/>
          </a:bodyPr>
          <a:lstStyle/>
          <a:p>
            <a:r>
              <a:rPr lang="en-US" sz="1100">
                <a:hlinkClick r:id="rId6"/>
              </a:rPr>
              <a:t>http://files.tableaujunkie.com/twittersearch/twitterwebconnect.html</a:t>
            </a:r>
            <a:endParaRPr lang="en-US" sz="1100">
              <a:cs typeface="Calibri"/>
            </a:endParaRPr>
          </a:p>
        </p:txBody>
      </p:sp>
      <p:sp>
        <p:nvSpPr>
          <p:cNvPr id="9" name="矩形 8">
            <a:extLst>
              <a:ext uri="{FF2B5EF4-FFF2-40B4-BE49-F238E27FC236}">
                <a16:creationId xmlns:a16="http://schemas.microsoft.com/office/drawing/2014/main" id="{089EC657-E2F2-4FC6-BD03-DCBEE27256FB}"/>
              </a:ext>
            </a:extLst>
          </p:cNvPr>
          <p:cNvSpPr/>
          <p:nvPr/>
        </p:nvSpPr>
        <p:spPr>
          <a:xfrm>
            <a:off x="1036316" y="4364608"/>
            <a:ext cx="10396727" cy="1585049"/>
          </a:xfrm>
          <a:prstGeom prst="rect">
            <a:avLst/>
          </a:prstGeom>
          <a:ln w="12700">
            <a:solidFill>
              <a:srgbClr val="1CADE4"/>
            </a:solidFill>
          </a:ln>
        </p:spPr>
        <p:txBody>
          <a:bodyPr wrap="square" anchor="t">
            <a:spAutoFit/>
          </a:bodyPr>
          <a:lstStyle/>
          <a:p>
            <a:r>
              <a:rPr lang="en-US" sz="1700">
                <a:solidFill>
                  <a:schemeClr val="tx1">
                    <a:lumMod val="75000"/>
                    <a:lumOff val="25000"/>
                  </a:schemeClr>
                </a:solidFill>
              </a:rPr>
              <a:t>5000 tweets </a:t>
            </a:r>
            <a:r>
              <a:rPr lang="en-US" sz="1700">
                <a:solidFill>
                  <a:schemeClr val="tx1">
                    <a:lumMod val="75000"/>
                    <a:lumOff val="25000"/>
                  </a:schemeClr>
                </a:solidFill>
                <a:ea typeface="+mn-lt"/>
                <a:cs typeface="+mn-lt"/>
              </a:rPr>
              <a:t>for search terms “#</a:t>
            </a:r>
            <a:r>
              <a:rPr lang="en-US" sz="1700" err="1">
                <a:solidFill>
                  <a:schemeClr val="tx1">
                    <a:lumMod val="75000"/>
                    <a:lumOff val="25000"/>
                  </a:schemeClr>
                </a:solidFill>
                <a:ea typeface="+mn-lt"/>
                <a:cs typeface="+mn-lt"/>
              </a:rPr>
              <a:t>BlackFriday</a:t>
            </a:r>
            <a:r>
              <a:rPr lang="en-US" sz="1700">
                <a:solidFill>
                  <a:schemeClr val="tx1">
                    <a:lumMod val="75000"/>
                    <a:lumOff val="25000"/>
                  </a:schemeClr>
                </a:solidFill>
                <a:ea typeface="+mn-lt"/>
                <a:cs typeface="+mn-lt"/>
              </a:rPr>
              <a:t> Walmart”</a:t>
            </a:r>
            <a:r>
              <a:rPr lang="en-US" sz="1700">
                <a:solidFill>
                  <a:schemeClr val="tx1">
                    <a:lumMod val="75000"/>
                    <a:lumOff val="25000"/>
                  </a:schemeClr>
                </a:solidFill>
              </a:rPr>
              <a:t> and 2025 tweets </a:t>
            </a:r>
            <a:r>
              <a:rPr lang="en-US" sz="1700">
                <a:solidFill>
                  <a:schemeClr val="tx1">
                    <a:lumMod val="75000"/>
                    <a:lumOff val="25000"/>
                  </a:schemeClr>
                </a:solidFill>
                <a:ea typeface="+mn-lt"/>
                <a:cs typeface="+mn-lt"/>
              </a:rPr>
              <a:t>for “#</a:t>
            </a:r>
            <a:r>
              <a:rPr lang="en-US" sz="1700" err="1">
                <a:solidFill>
                  <a:schemeClr val="tx1">
                    <a:lumMod val="75000"/>
                    <a:lumOff val="25000"/>
                  </a:schemeClr>
                </a:solidFill>
                <a:ea typeface="+mn-lt"/>
                <a:cs typeface="+mn-lt"/>
              </a:rPr>
              <a:t>CyberMonday</a:t>
            </a:r>
            <a:r>
              <a:rPr lang="en-US" sz="1700">
                <a:solidFill>
                  <a:schemeClr val="tx1">
                    <a:lumMod val="75000"/>
                    <a:lumOff val="25000"/>
                  </a:schemeClr>
                </a:solidFill>
                <a:ea typeface="+mn-lt"/>
                <a:cs typeface="+mn-lt"/>
              </a:rPr>
              <a:t> Walmart”</a:t>
            </a:r>
          </a:p>
          <a:p>
            <a:endParaRPr lang="en-US" sz="2000">
              <a:solidFill>
                <a:schemeClr val="tx1">
                  <a:lumMod val="75000"/>
                  <a:lumOff val="25000"/>
                </a:schemeClr>
              </a:solidFill>
            </a:endParaRPr>
          </a:p>
          <a:p>
            <a:endParaRPr lang="en-US" sz="2000">
              <a:solidFill>
                <a:schemeClr val="tx1">
                  <a:lumMod val="75000"/>
                  <a:lumOff val="25000"/>
                </a:schemeClr>
              </a:solidFill>
            </a:endParaRPr>
          </a:p>
          <a:p>
            <a:endParaRPr lang="en-US" sz="2000">
              <a:solidFill>
                <a:schemeClr val="tx1">
                  <a:lumMod val="75000"/>
                  <a:lumOff val="25000"/>
                </a:schemeClr>
              </a:solidFill>
            </a:endParaRPr>
          </a:p>
          <a:p>
            <a:endParaRPr lang="en-US" sz="2000">
              <a:solidFill>
                <a:schemeClr val="tx1">
                  <a:lumMod val="75000"/>
                  <a:lumOff val="25000"/>
                </a:schemeClr>
              </a:solidFill>
            </a:endParaRPr>
          </a:p>
        </p:txBody>
      </p:sp>
      <p:sp>
        <p:nvSpPr>
          <p:cNvPr id="10" name="TextBox 2">
            <a:extLst>
              <a:ext uri="{FF2B5EF4-FFF2-40B4-BE49-F238E27FC236}">
                <a16:creationId xmlns:a16="http://schemas.microsoft.com/office/drawing/2014/main" id="{00DE0C69-13D7-400E-BE51-0FB2EC0DB6E0}"/>
              </a:ext>
            </a:extLst>
          </p:cNvPr>
          <p:cNvSpPr txBox="1"/>
          <p:nvPr/>
        </p:nvSpPr>
        <p:spPr>
          <a:xfrm>
            <a:off x="1036317" y="1814052"/>
            <a:ext cx="10396728" cy="492443"/>
          </a:xfrm>
          <a:prstGeom prst="rect">
            <a:avLst/>
          </a:prstGeom>
          <a:solidFill>
            <a:srgbClr val="2683C6"/>
          </a:solidFill>
        </p:spPr>
        <p:txBody>
          <a:bodyPr wrap="square" lIns="182880" tIns="91440" rIns="182880" bIns="91440" rtlCol="0" anchor="ctr" anchorCtr="0">
            <a:spAutoFit/>
          </a:bodyPr>
          <a:lstStyle/>
          <a:p>
            <a:pPr algn="ctr"/>
            <a:r>
              <a:rPr lang="en-US" sz="2000" b="1">
                <a:solidFill>
                  <a:srgbClr val="FFFFFF"/>
                </a:solidFill>
              </a:rPr>
              <a:t>Data Capturing</a:t>
            </a:r>
          </a:p>
        </p:txBody>
      </p:sp>
      <p:pic>
        <p:nvPicPr>
          <p:cNvPr id="11" name="图片 10">
            <a:extLst>
              <a:ext uri="{FF2B5EF4-FFF2-40B4-BE49-F238E27FC236}">
                <a16:creationId xmlns:a16="http://schemas.microsoft.com/office/drawing/2014/main" id="{F9137F49-1729-4AD3-9690-68012C5E3E69}"/>
              </a:ext>
            </a:extLst>
          </p:cNvPr>
          <p:cNvPicPr>
            <a:picLocks noChangeAspect="1"/>
          </p:cNvPicPr>
          <p:nvPr/>
        </p:nvPicPr>
        <p:blipFill>
          <a:blip r:embed="rId7"/>
          <a:stretch>
            <a:fillRect/>
          </a:stretch>
        </p:blipFill>
        <p:spPr>
          <a:xfrm>
            <a:off x="7163869" y="2358686"/>
            <a:ext cx="1472234" cy="1255293"/>
          </a:xfrm>
          <a:prstGeom prst="rect">
            <a:avLst/>
          </a:prstGeom>
        </p:spPr>
      </p:pic>
      <p:sp>
        <p:nvSpPr>
          <p:cNvPr id="12" name="TextBox 2">
            <a:extLst>
              <a:ext uri="{FF2B5EF4-FFF2-40B4-BE49-F238E27FC236}">
                <a16:creationId xmlns:a16="http://schemas.microsoft.com/office/drawing/2014/main" id="{38F8C806-C96D-4CE2-B027-5291DF74FEB8}"/>
              </a:ext>
            </a:extLst>
          </p:cNvPr>
          <p:cNvSpPr txBox="1"/>
          <p:nvPr/>
        </p:nvSpPr>
        <p:spPr>
          <a:xfrm>
            <a:off x="1036316" y="3874121"/>
            <a:ext cx="10396727" cy="492443"/>
          </a:xfrm>
          <a:prstGeom prst="rect">
            <a:avLst/>
          </a:prstGeom>
          <a:solidFill>
            <a:srgbClr val="1CADE4"/>
          </a:solidFill>
        </p:spPr>
        <p:txBody>
          <a:bodyPr wrap="square" lIns="182880" tIns="91440" rIns="182880" bIns="91440" rtlCol="0" anchor="ctr" anchorCtr="0">
            <a:spAutoFit/>
          </a:bodyPr>
          <a:lstStyle/>
          <a:p>
            <a:pPr algn="ctr"/>
            <a:r>
              <a:rPr lang="en-US" sz="2000" b="1">
                <a:solidFill>
                  <a:srgbClr val="FFFFFF"/>
                </a:solidFill>
              </a:rPr>
              <a:t>Data Obtained</a:t>
            </a:r>
          </a:p>
        </p:txBody>
      </p:sp>
      <p:pic>
        <p:nvPicPr>
          <p:cNvPr id="14" name="图片 13" descr="图片包含 游戏机, 标志, 食物, 盘子&#10;&#10;描述已自动生成">
            <a:extLst>
              <a:ext uri="{FF2B5EF4-FFF2-40B4-BE49-F238E27FC236}">
                <a16:creationId xmlns:a16="http://schemas.microsoft.com/office/drawing/2014/main" id="{20E346DB-AAAC-4563-9B0C-EA8C1C5A5C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83930" y="4811007"/>
            <a:ext cx="642372" cy="642372"/>
          </a:xfrm>
          <a:prstGeom prst="rect">
            <a:avLst/>
          </a:prstGeom>
        </p:spPr>
      </p:pic>
      <p:pic>
        <p:nvPicPr>
          <p:cNvPr id="16" name="图片 15" descr="图片包含 游戏机, 标志, 灯光&#10;&#10;描述已自动生成">
            <a:extLst>
              <a:ext uri="{FF2B5EF4-FFF2-40B4-BE49-F238E27FC236}">
                <a16:creationId xmlns:a16="http://schemas.microsoft.com/office/drawing/2014/main" id="{F8C4F952-F4B0-49C7-829F-C5B6258DFA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18831" y="4701330"/>
            <a:ext cx="752049" cy="752049"/>
          </a:xfrm>
          <a:prstGeom prst="rect">
            <a:avLst/>
          </a:prstGeom>
        </p:spPr>
      </p:pic>
      <p:pic>
        <p:nvPicPr>
          <p:cNvPr id="18" name="图片 17" descr="图片包含 游戏机, 画, 灯光&#10;&#10;描述已自动生成">
            <a:extLst>
              <a:ext uri="{FF2B5EF4-FFF2-40B4-BE49-F238E27FC236}">
                <a16:creationId xmlns:a16="http://schemas.microsoft.com/office/drawing/2014/main" id="{F2B74D7E-DAC0-472D-A9E7-91F7CEBDEF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3447" y="4851046"/>
            <a:ext cx="602333" cy="602333"/>
          </a:xfrm>
          <a:prstGeom prst="rect">
            <a:avLst/>
          </a:prstGeom>
        </p:spPr>
      </p:pic>
      <p:pic>
        <p:nvPicPr>
          <p:cNvPr id="20" name="图片 19" descr="图片包含 游戏机, 画&#10;&#10;描述已自动生成">
            <a:extLst>
              <a:ext uri="{FF2B5EF4-FFF2-40B4-BE49-F238E27FC236}">
                <a16:creationId xmlns:a16="http://schemas.microsoft.com/office/drawing/2014/main" id="{B6147F56-3058-48EE-AE92-1EE89499045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88064" y="4851047"/>
            <a:ext cx="602332" cy="602332"/>
          </a:xfrm>
          <a:prstGeom prst="rect">
            <a:avLst/>
          </a:prstGeom>
        </p:spPr>
      </p:pic>
      <p:pic>
        <p:nvPicPr>
          <p:cNvPr id="22" name="图片 21" descr="图片包含 游戏机, 画, 钟表&#10;&#10;描述已自动生成">
            <a:extLst>
              <a:ext uri="{FF2B5EF4-FFF2-40B4-BE49-F238E27FC236}">
                <a16:creationId xmlns:a16="http://schemas.microsoft.com/office/drawing/2014/main" id="{935A2EE2-3A8D-4945-A2A5-CB7782B4BAB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2680" y="4851046"/>
            <a:ext cx="602333" cy="602333"/>
          </a:xfrm>
          <a:prstGeom prst="rect">
            <a:avLst/>
          </a:prstGeom>
        </p:spPr>
      </p:pic>
      <p:sp>
        <p:nvSpPr>
          <p:cNvPr id="24" name="矩形 23">
            <a:extLst>
              <a:ext uri="{FF2B5EF4-FFF2-40B4-BE49-F238E27FC236}">
                <a16:creationId xmlns:a16="http://schemas.microsoft.com/office/drawing/2014/main" id="{AAA553CE-18BB-4ABE-AA43-DCDA143C1DB3}"/>
              </a:ext>
            </a:extLst>
          </p:cNvPr>
          <p:cNvSpPr/>
          <p:nvPr/>
        </p:nvSpPr>
        <p:spPr>
          <a:xfrm>
            <a:off x="1097281" y="5545310"/>
            <a:ext cx="2206602" cy="369332"/>
          </a:xfrm>
          <a:prstGeom prst="rect">
            <a:avLst/>
          </a:prstGeom>
        </p:spPr>
        <p:txBody>
          <a:bodyPr wrap="square">
            <a:spAutoFit/>
          </a:bodyPr>
          <a:lstStyle/>
          <a:p>
            <a:r>
              <a:rPr lang="en-US"/>
              <a:t>Tweet created time</a:t>
            </a:r>
          </a:p>
        </p:txBody>
      </p:sp>
      <p:sp>
        <p:nvSpPr>
          <p:cNvPr id="25" name="矩形 24">
            <a:extLst>
              <a:ext uri="{FF2B5EF4-FFF2-40B4-BE49-F238E27FC236}">
                <a16:creationId xmlns:a16="http://schemas.microsoft.com/office/drawing/2014/main" id="{9F5DEAC0-9D5E-4DD1-9938-FEF54C1A232E}"/>
              </a:ext>
            </a:extLst>
          </p:cNvPr>
          <p:cNvSpPr/>
          <p:nvPr/>
        </p:nvSpPr>
        <p:spPr>
          <a:xfrm>
            <a:off x="3303883" y="5518620"/>
            <a:ext cx="1526893" cy="369332"/>
          </a:xfrm>
          <a:prstGeom prst="rect">
            <a:avLst/>
          </a:prstGeom>
        </p:spPr>
        <p:txBody>
          <a:bodyPr wrap="none">
            <a:spAutoFit/>
          </a:bodyPr>
          <a:lstStyle/>
          <a:p>
            <a:r>
              <a:rPr lang="en-US"/>
              <a:t>Favorite count</a:t>
            </a:r>
          </a:p>
        </p:txBody>
      </p:sp>
      <p:sp>
        <p:nvSpPr>
          <p:cNvPr id="26" name="矩形 25">
            <a:extLst>
              <a:ext uri="{FF2B5EF4-FFF2-40B4-BE49-F238E27FC236}">
                <a16:creationId xmlns:a16="http://schemas.microsoft.com/office/drawing/2014/main" id="{E7623030-65EA-401A-8E7B-F9CB8AEE3928}"/>
              </a:ext>
            </a:extLst>
          </p:cNvPr>
          <p:cNvSpPr/>
          <p:nvPr/>
        </p:nvSpPr>
        <p:spPr>
          <a:xfrm>
            <a:off x="5498400" y="5516116"/>
            <a:ext cx="1363515" cy="369332"/>
          </a:xfrm>
          <a:prstGeom prst="rect">
            <a:avLst/>
          </a:prstGeom>
        </p:spPr>
        <p:txBody>
          <a:bodyPr wrap="none" anchor="t">
            <a:spAutoFit/>
          </a:bodyPr>
          <a:lstStyle/>
          <a:p>
            <a:r>
              <a:rPr lang="en-US"/>
              <a:t>Status Text* </a:t>
            </a:r>
          </a:p>
        </p:txBody>
      </p:sp>
      <p:sp>
        <p:nvSpPr>
          <p:cNvPr id="27" name="矩形 26">
            <a:extLst>
              <a:ext uri="{FF2B5EF4-FFF2-40B4-BE49-F238E27FC236}">
                <a16:creationId xmlns:a16="http://schemas.microsoft.com/office/drawing/2014/main" id="{4B370BFC-EC7F-4612-A9B6-67124AAFFE8B}"/>
              </a:ext>
            </a:extLst>
          </p:cNvPr>
          <p:cNvSpPr/>
          <p:nvPr/>
        </p:nvSpPr>
        <p:spPr>
          <a:xfrm>
            <a:off x="7161196" y="5484633"/>
            <a:ext cx="2182649" cy="369332"/>
          </a:xfrm>
          <a:prstGeom prst="rect">
            <a:avLst/>
          </a:prstGeom>
        </p:spPr>
        <p:txBody>
          <a:bodyPr wrap="none">
            <a:spAutoFit/>
          </a:bodyPr>
          <a:lstStyle/>
          <a:p>
            <a:r>
              <a:rPr lang="en-US"/>
              <a:t>User Followers Count</a:t>
            </a:r>
          </a:p>
        </p:txBody>
      </p:sp>
      <p:sp>
        <p:nvSpPr>
          <p:cNvPr id="28" name="矩形 27">
            <a:extLst>
              <a:ext uri="{FF2B5EF4-FFF2-40B4-BE49-F238E27FC236}">
                <a16:creationId xmlns:a16="http://schemas.microsoft.com/office/drawing/2014/main" id="{AF679FC8-A1B7-4780-98EF-8DB59F146555}"/>
              </a:ext>
            </a:extLst>
          </p:cNvPr>
          <p:cNvSpPr/>
          <p:nvPr/>
        </p:nvSpPr>
        <p:spPr>
          <a:xfrm>
            <a:off x="9516941" y="5484762"/>
            <a:ext cx="1916102" cy="369332"/>
          </a:xfrm>
          <a:prstGeom prst="rect">
            <a:avLst/>
          </a:prstGeom>
        </p:spPr>
        <p:txBody>
          <a:bodyPr wrap="none">
            <a:spAutoFit/>
          </a:bodyPr>
          <a:lstStyle/>
          <a:p>
            <a:r>
              <a:rPr lang="en-US"/>
              <a:t>User Screen Name</a:t>
            </a:r>
          </a:p>
        </p:txBody>
      </p:sp>
      <p:sp>
        <p:nvSpPr>
          <p:cNvPr id="3" name="TextBox 2">
            <a:extLst>
              <a:ext uri="{FF2B5EF4-FFF2-40B4-BE49-F238E27FC236}">
                <a16:creationId xmlns:a16="http://schemas.microsoft.com/office/drawing/2014/main" id="{E1472D17-8A3C-4F1C-A4A2-3801BB8345F6}"/>
              </a:ext>
            </a:extLst>
          </p:cNvPr>
          <p:cNvSpPr txBox="1"/>
          <p:nvPr/>
        </p:nvSpPr>
        <p:spPr>
          <a:xfrm>
            <a:off x="8610600" y="2343150"/>
            <a:ext cx="27432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Issues:</a:t>
            </a:r>
          </a:p>
          <a:p>
            <a:r>
              <a:rPr lang="en-US" sz="1400">
                <a:cs typeface="Calibri"/>
              </a:rPr>
              <a:t>1) Max limit of 5000 recent tweets</a:t>
            </a:r>
          </a:p>
          <a:p>
            <a:r>
              <a:rPr lang="en-US" sz="1400">
                <a:cs typeface="Calibri"/>
              </a:rPr>
              <a:t>2) *Tweets truncated to 140 chars</a:t>
            </a:r>
          </a:p>
          <a:p>
            <a:r>
              <a:rPr lang="en-US" sz="1400">
                <a:cs typeface="Calibri"/>
              </a:rPr>
              <a:t>3) Tweet URLs unavailable</a:t>
            </a:r>
          </a:p>
          <a:p>
            <a:r>
              <a:rPr lang="en-US" sz="1400">
                <a:cs typeface="Calibri"/>
              </a:rPr>
              <a:t>4) Hashtags need to be extracted from tweets</a:t>
            </a:r>
          </a:p>
        </p:txBody>
      </p:sp>
    </p:spTree>
    <p:extLst>
      <p:ext uri="{BB962C8B-B14F-4D97-AF65-F5344CB8AC3E}">
        <p14:creationId xmlns:p14="http://schemas.microsoft.com/office/powerpoint/2010/main" val="22064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A793D-5F56-4651-8A6E-34A9808B5261}"/>
              </a:ext>
            </a:extLst>
          </p:cNvPr>
          <p:cNvSpPr>
            <a:spLocks noGrp="1"/>
          </p:cNvSpPr>
          <p:nvPr>
            <p:ph type="title"/>
          </p:nvPr>
        </p:nvSpPr>
        <p:spPr/>
        <p:txBody>
          <a:bodyPr/>
          <a:lstStyle/>
          <a:p>
            <a:r>
              <a:rPr lang="en-US">
                <a:ea typeface="+mj-lt"/>
                <a:cs typeface="+mj-lt"/>
              </a:rPr>
              <a:t>Exploratory Data Analysis – data trial 1</a:t>
            </a:r>
          </a:p>
        </p:txBody>
      </p:sp>
      <p:pic>
        <p:nvPicPr>
          <p:cNvPr id="4" name="Picture 4" descr="A screenshot of a social media post&#10;&#10;Description generated with very high confidence">
            <a:extLst>
              <a:ext uri="{FF2B5EF4-FFF2-40B4-BE49-F238E27FC236}">
                <a16:creationId xmlns:a16="http://schemas.microsoft.com/office/drawing/2014/main" id="{66E282E0-FE74-45D4-A0DA-08322A728B1E}"/>
              </a:ext>
            </a:extLst>
          </p:cNvPr>
          <p:cNvPicPr>
            <a:picLocks noGrp="1" noChangeAspect="1"/>
          </p:cNvPicPr>
          <p:nvPr>
            <p:ph idx="1"/>
          </p:nvPr>
        </p:nvPicPr>
        <p:blipFill>
          <a:blip r:embed="rId2"/>
          <a:stretch>
            <a:fillRect/>
          </a:stretch>
        </p:blipFill>
        <p:spPr>
          <a:xfrm>
            <a:off x="951123" y="1783950"/>
            <a:ext cx="3904607" cy="3632063"/>
          </a:xfrm>
        </p:spPr>
      </p:pic>
      <p:pic>
        <p:nvPicPr>
          <p:cNvPr id="6" name="Picture 6" descr="A screenshot of a cell phone&#10;&#10;Description generated with very high confidence">
            <a:extLst>
              <a:ext uri="{FF2B5EF4-FFF2-40B4-BE49-F238E27FC236}">
                <a16:creationId xmlns:a16="http://schemas.microsoft.com/office/drawing/2014/main" id="{48926F8D-989E-422C-9E20-A1AB578B96B2}"/>
              </a:ext>
            </a:extLst>
          </p:cNvPr>
          <p:cNvPicPr>
            <a:picLocks noChangeAspect="1"/>
          </p:cNvPicPr>
          <p:nvPr/>
        </p:nvPicPr>
        <p:blipFill>
          <a:blip r:embed="rId3"/>
          <a:stretch>
            <a:fillRect/>
          </a:stretch>
        </p:blipFill>
        <p:spPr>
          <a:xfrm>
            <a:off x="5005535" y="1779536"/>
            <a:ext cx="2321011" cy="2270753"/>
          </a:xfrm>
          <a:prstGeom prst="rect">
            <a:avLst/>
          </a:prstGeom>
        </p:spPr>
      </p:pic>
      <p:sp>
        <p:nvSpPr>
          <p:cNvPr id="8" name="TextBox 7">
            <a:extLst>
              <a:ext uri="{FF2B5EF4-FFF2-40B4-BE49-F238E27FC236}">
                <a16:creationId xmlns:a16="http://schemas.microsoft.com/office/drawing/2014/main" id="{4FAACD93-F6EF-44B7-8D0F-5C00206AEDA6}"/>
              </a:ext>
            </a:extLst>
          </p:cNvPr>
          <p:cNvSpPr txBox="1"/>
          <p:nvPr/>
        </p:nvSpPr>
        <p:spPr>
          <a:xfrm>
            <a:off x="950343" y="555537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Truncated text in trial 1</a:t>
            </a:r>
          </a:p>
        </p:txBody>
      </p:sp>
      <p:sp>
        <p:nvSpPr>
          <p:cNvPr id="9" name="TextBox 8">
            <a:extLst>
              <a:ext uri="{FF2B5EF4-FFF2-40B4-BE49-F238E27FC236}">
                <a16:creationId xmlns:a16="http://schemas.microsoft.com/office/drawing/2014/main" id="{B527CC0E-19A9-42F5-BD02-7EC2B424A07C}"/>
              </a:ext>
            </a:extLst>
          </p:cNvPr>
          <p:cNvSpPr txBox="1"/>
          <p:nvPr/>
        </p:nvSpPr>
        <p:spPr>
          <a:xfrm>
            <a:off x="4938967" y="415753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Only 5000 Tweets per pull in trial 1</a:t>
            </a:r>
          </a:p>
        </p:txBody>
      </p:sp>
      <p:pic>
        <p:nvPicPr>
          <p:cNvPr id="10" name="Picture 10" descr="A close up of a map&#10;&#10;Description generated with high confidence">
            <a:extLst>
              <a:ext uri="{FF2B5EF4-FFF2-40B4-BE49-F238E27FC236}">
                <a16:creationId xmlns:a16="http://schemas.microsoft.com/office/drawing/2014/main" id="{3687938A-C633-465B-A20B-BFE2F2C69FD6}"/>
              </a:ext>
            </a:extLst>
          </p:cNvPr>
          <p:cNvPicPr>
            <a:picLocks noChangeAspect="1"/>
          </p:cNvPicPr>
          <p:nvPr/>
        </p:nvPicPr>
        <p:blipFill>
          <a:blip r:embed="rId4"/>
          <a:stretch>
            <a:fillRect/>
          </a:stretch>
        </p:blipFill>
        <p:spPr>
          <a:xfrm>
            <a:off x="7391399" y="1859465"/>
            <a:ext cx="4493741" cy="2304989"/>
          </a:xfrm>
          <a:prstGeom prst="rect">
            <a:avLst/>
          </a:prstGeom>
        </p:spPr>
      </p:pic>
      <p:sp>
        <p:nvSpPr>
          <p:cNvPr id="12" name="TextBox 11">
            <a:extLst>
              <a:ext uri="{FF2B5EF4-FFF2-40B4-BE49-F238E27FC236}">
                <a16:creationId xmlns:a16="http://schemas.microsoft.com/office/drawing/2014/main" id="{3677084A-12D9-4F10-893D-A877E9221D87}"/>
              </a:ext>
            </a:extLst>
          </p:cNvPr>
          <p:cNvSpPr txBox="1"/>
          <p:nvPr/>
        </p:nvSpPr>
        <p:spPr>
          <a:xfrm>
            <a:off x="8318156" y="4158048"/>
            <a:ext cx="2743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Location data inconsistent – only about 200 tweets had location data</a:t>
            </a:r>
          </a:p>
        </p:txBody>
      </p:sp>
    </p:spTree>
    <p:extLst>
      <p:ext uri="{BB962C8B-B14F-4D97-AF65-F5344CB8AC3E}">
        <p14:creationId xmlns:p14="http://schemas.microsoft.com/office/powerpoint/2010/main" val="179236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A793D-5F56-4651-8A6E-34A9808B5261}"/>
              </a:ext>
            </a:extLst>
          </p:cNvPr>
          <p:cNvSpPr>
            <a:spLocks noGrp="1"/>
          </p:cNvSpPr>
          <p:nvPr>
            <p:ph type="title"/>
          </p:nvPr>
        </p:nvSpPr>
        <p:spPr/>
        <p:txBody>
          <a:bodyPr/>
          <a:lstStyle/>
          <a:p>
            <a:r>
              <a:rPr lang="en-US">
                <a:ea typeface="+mj-lt"/>
                <a:cs typeface="+mj-lt"/>
              </a:rPr>
              <a:t>Exploratory Data Analysis – data trial 1</a:t>
            </a:r>
          </a:p>
        </p:txBody>
      </p:sp>
      <p:pic>
        <p:nvPicPr>
          <p:cNvPr id="7" name="Picture 7" descr="A picture containing bird&#10;&#10;Description generated with very high confidence">
            <a:extLst>
              <a:ext uri="{FF2B5EF4-FFF2-40B4-BE49-F238E27FC236}">
                <a16:creationId xmlns:a16="http://schemas.microsoft.com/office/drawing/2014/main" id="{AAFC4CCD-81D1-4E9E-9AB9-2B1648E0591B}"/>
              </a:ext>
            </a:extLst>
          </p:cNvPr>
          <p:cNvPicPr>
            <a:picLocks noGrp="1" noChangeAspect="1"/>
          </p:cNvPicPr>
          <p:nvPr>
            <p:ph idx="1"/>
          </p:nvPr>
        </p:nvPicPr>
        <p:blipFill rotWithShape="1">
          <a:blip r:embed="rId2"/>
          <a:srcRect t="-178" b="34527"/>
          <a:stretch/>
        </p:blipFill>
        <p:spPr>
          <a:xfrm>
            <a:off x="123071" y="1801248"/>
            <a:ext cx="8464549" cy="2641400"/>
          </a:xfrm>
        </p:spPr>
      </p:pic>
      <p:sp>
        <p:nvSpPr>
          <p:cNvPr id="9" name="TextBox 8">
            <a:extLst>
              <a:ext uri="{FF2B5EF4-FFF2-40B4-BE49-F238E27FC236}">
                <a16:creationId xmlns:a16="http://schemas.microsoft.com/office/drawing/2014/main" id="{92B74F71-4738-411D-BC02-6D35498A386F}"/>
              </a:ext>
            </a:extLst>
          </p:cNvPr>
          <p:cNvSpPr txBox="1"/>
          <p:nvPr/>
        </p:nvSpPr>
        <p:spPr>
          <a:xfrm>
            <a:off x="914400" y="4281615"/>
            <a:ext cx="31036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Language data not of much use – almost all tweets in </a:t>
            </a:r>
            <a:r>
              <a:rPr lang="en-US" err="1"/>
              <a:t>english</a:t>
            </a:r>
          </a:p>
        </p:txBody>
      </p:sp>
      <p:sp>
        <p:nvSpPr>
          <p:cNvPr id="10" name="TextBox 9">
            <a:extLst>
              <a:ext uri="{FF2B5EF4-FFF2-40B4-BE49-F238E27FC236}">
                <a16:creationId xmlns:a16="http://schemas.microsoft.com/office/drawing/2014/main" id="{FD37A63D-E093-4C5F-8D59-AFAF5DE1405B}"/>
              </a:ext>
            </a:extLst>
          </p:cNvPr>
          <p:cNvSpPr txBox="1"/>
          <p:nvPr/>
        </p:nvSpPr>
        <p:spPr>
          <a:xfrm>
            <a:off x="8410832" y="590858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Twitter URLs missing</a:t>
            </a:r>
          </a:p>
        </p:txBody>
      </p:sp>
      <p:pic>
        <p:nvPicPr>
          <p:cNvPr id="11" name="Picture 11" descr="A screenshot of a cell phone&#10;&#10;Description generated with very high confidence">
            <a:extLst>
              <a:ext uri="{FF2B5EF4-FFF2-40B4-BE49-F238E27FC236}">
                <a16:creationId xmlns:a16="http://schemas.microsoft.com/office/drawing/2014/main" id="{2ED7CF09-9B22-4C52-8974-96557E77A2F4}"/>
              </a:ext>
            </a:extLst>
          </p:cNvPr>
          <p:cNvPicPr>
            <a:picLocks noChangeAspect="1"/>
          </p:cNvPicPr>
          <p:nvPr/>
        </p:nvPicPr>
        <p:blipFill>
          <a:blip r:embed="rId3"/>
          <a:stretch>
            <a:fillRect/>
          </a:stretch>
        </p:blipFill>
        <p:spPr>
          <a:xfrm>
            <a:off x="8697686" y="1742303"/>
            <a:ext cx="2107710" cy="4114800"/>
          </a:xfrm>
          <a:prstGeom prst="rect">
            <a:avLst/>
          </a:prstGeom>
        </p:spPr>
      </p:pic>
    </p:spTree>
    <p:extLst>
      <p:ext uri="{BB962C8B-B14F-4D97-AF65-F5344CB8AC3E}">
        <p14:creationId xmlns:p14="http://schemas.microsoft.com/office/powerpoint/2010/main" val="2644618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83AB9-D4EE-48B0-A4A5-BF1FE218D3A4}"/>
              </a:ext>
            </a:extLst>
          </p:cNvPr>
          <p:cNvSpPr>
            <a:spLocks noGrp="1"/>
          </p:cNvSpPr>
          <p:nvPr>
            <p:ph type="title"/>
          </p:nvPr>
        </p:nvSpPr>
        <p:spPr/>
        <p:txBody>
          <a:bodyPr/>
          <a:lstStyle/>
          <a:p>
            <a:r>
              <a:rPr lang="en-US"/>
              <a:t>Exploratory Data Analysis– data trial 1</a:t>
            </a:r>
          </a:p>
        </p:txBody>
      </p:sp>
      <p:pic>
        <p:nvPicPr>
          <p:cNvPr id="6" name="图片 5">
            <a:extLst>
              <a:ext uri="{FF2B5EF4-FFF2-40B4-BE49-F238E27FC236}">
                <a16:creationId xmlns:a16="http://schemas.microsoft.com/office/drawing/2014/main" id="{84BA6EBF-AD32-4229-A164-909AE00A7524}"/>
              </a:ext>
            </a:extLst>
          </p:cNvPr>
          <p:cNvPicPr>
            <a:picLocks noChangeAspect="1"/>
          </p:cNvPicPr>
          <p:nvPr/>
        </p:nvPicPr>
        <p:blipFill rotWithShape="1">
          <a:blip r:embed="rId2"/>
          <a:srcRect t="13176" r="39459" b="20320"/>
          <a:stretch/>
        </p:blipFill>
        <p:spPr>
          <a:xfrm>
            <a:off x="10946278" y="3962"/>
            <a:ext cx="1245721" cy="364908"/>
          </a:xfrm>
          <a:prstGeom prst="rect">
            <a:avLst/>
          </a:prstGeom>
        </p:spPr>
      </p:pic>
      <p:pic>
        <p:nvPicPr>
          <p:cNvPr id="7" name="Picture 2" descr="Image result for walmart logo">
            <a:extLst>
              <a:ext uri="{FF2B5EF4-FFF2-40B4-BE49-F238E27FC236}">
                <a16:creationId xmlns:a16="http://schemas.microsoft.com/office/drawing/2014/main" id="{E4E6D778-BA65-41FC-A1D0-E76F54F8D9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986" b="25932"/>
          <a:stretch/>
        </p:blipFill>
        <p:spPr bwMode="auto">
          <a:xfrm>
            <a:off x="9804177" y="3962"/>
            <a:ext cx="1245720" cy="36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CC8D451-8978-4D8F-A19E-331AE3313046}"/>
              </a:ext>
            </a:extLst>
          </p:cNvPr>
          <p:cNvSpPr txBox="1"/>
          <p:nvPr/>
        </p:nvSpPr>
        <p:spPr>
          <a:xfrm>
            <a:off x="2242752" y="527015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Only Top sources important</a:t>
            </a:r>
          </a:p>
        </p:txBody>
      </p:sp>
      <p:pic>
        <p:nvPicPr>
          <p:cNvPr id="4" name="Picture 9" descr="A screenshot of a cell phone&#10;&#10;Description generated with very high confidence">
            <a:extLst>
              <a:ext uri="{FF2B5EF4-FFF2-40B4-BE49-F238E27FC236}">
                <a16:creationId xmlns:a16="http://schemas.microsoft.com/office/drawing/2014/main" id="{905D4351-0460-4EA7-A19C-DFB0C6981AB4}"/>
              </a:ext>
            </a:extLst>
          </p:cNvPr>
          <p:cNvPicPr>
            <a:picLocks noChangeAspect="1"/>
          </p:cNvPicPr>
          <p:nvPr/>
        </p:nvPicPr>
        <p:blipFill>
          <a:blip r:embed="rId4"/>
          <a:stretch>
            <a:fillRect/>
          </a:stretch>
        </p:blipFill>
        <p:spPr>
          <a:xfrm>
            <a:off x="317157" y="1853453"/>
            <a:ext cx="5605849" cy="3357039"/>
          </a:xfrm>
          <a:prstGeom prst="rect">
            <a:avLst/>
          </a:prstGeom>
        </p:spPr>
      </p:pic>
      <p:pic>
        <p:nvPicPr>
          <p:cNvPr id="11" name="Picture 12" descr="A screenshot of a social media post&#10;&#10;Description generated with very high confidence">
            <a:extLst>
              <a:ext uri="{FF2B5EF4-FFF2-40B4-BE49-F238E27FC236}">
                <a16:creationId xmlns:a16="http://schemas.microsoft.com/office/drawing/2014/main" id="{B27F5395-4C95-4506-A10E-FC64C28C1833}"/>
              </a:ext>
            </a:extLst>
          </p:cNvPr>
          <p:cNvPicPr>
            <a:picLocks noChangeAspect="1"/>
          </p:cNvPicPr>
          <p:nvPr/>
        </p:nvPicPr>
        <p:blipFill>
          <a:blip r:embed="rId5"/>
          <a:stretch>
            <a:fillRect/>
          </a:stretch>
        </p:blipFill>
        <p:spPr>
          <a:xfrm>
            <a:off x="6166021" y="1803386"/>
            <a:ext cx="5595551" cy="3405689"/>
          </a:xfrm>
          <a:prstGeom prst="rect">
            <a:avLst/>
          </a:prstGeom>
        </p:spPr>
      </p:pic>
      <p:sp>
        <p:nvSpPr>
          <p:cNvPr id="14" name="TextBox 13">
            <a:extLst>
              <a:ext uri="{FF2B5EF4-FFF2-40B4-BE49-F238E27FC236}">
                <a16:creationId xmlns:a16="http://schemas.microsoft.com/office/drawing/2014/main" id="{8F1F5D03-51AC-4668-A3FD-162046E06D15}"/>
              </a:ext>
            </a:extLst>
          </p:cNvPr>
          <p:cNvSpPr txBox="1"/>
          <p:nvPr/>
        </p:nvSpPr>
        <p:spPr>
          <a:xfrm>
            <a:off x="7050302" y="5330653"/>
            <a:ext cx="45246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Clear spike in activity during black </a:t>
            </a:r>
            <a:r>
              <a:rPr lang="en-US" err="1"/>
              <a:t>friday</a:t>
            </a:r>
            <a:endParaRPr lang="en-US">
              <a:cs typeface="Calibri"/>
            </a:endParaRPr>
          </a:p>
        </p:txBody>
      </p:sp>
    </p:spTree>
    <p:extLst>
      <p:ext uri="{BB962C8B-B14F-4D97-AF65-F5344CB8AC3E}">
        <p14:creationId xmlns:p14="http://schemas.microsoft.com/office/powerpoint/2010/main" val="1488345823"/>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回顾">
  <a:themeElements>
    <a:clrScheme name="回顾">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C45702FE91F754B99D4881C893D9EAD" ma:contentTypeVersion="2" ma:contentTypeDescription="Create a new document." ma:contentTypeScope="" ma:versionID="619df01f682b58e79b7168b08af98ccd">
  <xsd:schema xmlns:xsd="http://www.w3.org/2001/XMLSchema" xmlns:xs="http://www.w3.org/2001/XMLSchema" xmlns:p="http://schemas.microsoft.com/office/2006/metadata/properties" xmlns:ns3="642bd6d7-274d-4cda-8709-f248af8482be" targetNamespace="http://schemas.microsoft.com/office/2006/metadata/properties" ma:root="true" ma:fieldsID="a2ea3b23d1ff64b9db592d1f2a98216b" ns3:_="">
    <xsd:import namespace="642bd6d7-274d-4cda-8709-f248af8482be"/>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2bd6d7-274d-4cda-8709-f248af8482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EE04631-06C7-46CB-9235-F99CEAE5D770}">
  <ds:schemaRefs>
    <ds:schemaRef ds:uri="http://schemas.microsoft.com/sharepoint/v3/contenttype/forms"/>
  </ds:schemaRefs>
</ds:datastoreItem>
</file>

<file path=customXml/itemProps2.xml><?xml version="1.0" encoding="utf-8"?>
<ds:datastoreItem xmlns:ds="http://schemas.openxmlformats.org/officeDocument/2006/customXml" ds:itemID="{9A736C3F-A2AD-4BC6-9D8C-B28F0DC422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2bd6d7-274d-4cda-8709-f248af8482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D655786-8EC4-40E9-98C8-E19A6C9B761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1264</Words>
  <Application>Microsoft Office PowerPoint</Application>
  <PresentationFormat>Widescreen</PresentationFormat>
  <Paragraphs>246</Paragraphs>
  <Slides>26</Slides>
  <Notes>10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26</vt:i4>
      </vt:variant>
    </vt:vector>
  </HeadingPairs>
  <TitlesOfParts>
    <vt:vector size="32" baseType="lpstr">
      <vt:lpstr>Arial</vt:lpstr>
      <vt:lpstr>Calibri</vt:lpstr>
      <vt:lpstr>Calibri Light</vt:lpstr>
      <vt:lpstr>Wingdings 2</vt:lpstr>
      <vt:lpstr>HDOfficeLightV0</vt:lpstr>
      <vt:lpstr>回顾</vt:lpstr>
      <vt:lpstr>Walmart - #BlackFriday &amp; #CyberMonday Twitter Analytics</vt:lpstr>
      <vt:lpstr>Agenda</vt:lpstr>
      <vt:lpstr>Background Information (news)</vt:lpstr>
      <vt:lpstr>Overview and Goal</vt:lpstr>
      <vt:lpstr>Questions</vt:lpstr>
      <vt:lpstr>Data – Trial 1</vt:lpstr>
      <vt:lpstr>Exploratory Data Analysis – data trial 1</vt:lpstr>
      <vt:lpstr>Exploratory Data Analysis – data trial 1</vt:lpstr>
      <vt:lpstr>Exploratory Data Analysis– data trial 1</vt:lpstr>
      <vt:lpstr>Exploratory Data Analysis– data trial 1</vt:lpstr>
      <vt:lpstr>Data – Trial 2</vt:lpstr>
      <vt:lpstr>Exploratory Data Analysis Summary</vt:lpstr>
      <vt:lpstr>Data – Sentiment Analysis in python</vt:lpstr>
      <vt:lpstr>Design Evolution Dashboard #1 Overview</vt:lpstr>
      <vt:lpstr>Design Evolution   Hashtags</vt:lpstr>
      <vt:lpstr>Design Evolution  Popularity &amp; Sentiment</vt:lpstr>
      <vt:lpstr>Design Evolution Hourly Trend &amp; Tweet Type</vt:lpstr>
      <vt:lpstr>Design Evolution Tweets Detail</vt:lpstr>
      <vt:lpstr>Design Evolution Dashboard #2 Overview</vt:lpstr>
      <vt:lpstr>Design Evolution Top User</vt:lpstr>
      <vt:lpstr>Design Evolution Type of Platform</vt:lpstr>
      <vt:lpstr>Dashboard Demo</vt:lpstr>
      <vt:lpstr>Implementation</vt:lpstr>
      <vt:lpstr>Insights</vt:lpstr>
      <vt:lpstr>Insights</vt:lpstr>
      <vt:lpstr>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Walmart Black Friday Twitter Analysis</dc:title>
  <dc:creator>Chen, Jiaqi</dc:creator>
  <cp:lastModifiedBy>Ashish Kumar, Adil</cp:lastModifiedBy>
  <cp:revision>274</cp:revision>
  <dcterms:created xsi:type="dcterms:W3CDTF">2019-12-03T05:55:37Z</dcterms:created>
  <dcterms:modified xsi:type="dcterms:W3CDTF">2019-12-04T17:12:22Z</dcterms:modified>
</cp:coreProperties>
</file>